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84" r:id="rId2"/>
    <p:sldId id="278" r:id="rId3"/>
    <p:sldId id="279" r:id="rId4"/>
    <p:sldId id="287" r:id="rId5"/>
    <p:sldId id="288" r:id="rId6"/>
    <p:sldId id="280" r:id="rId7"/>
    <p:sldId id="290" r:id="rId8"/>
    <p:sldId id="285" r:id="rId9"/>
    <p:sldId id="291" r:id="rId10"/>
    <p:sldId id="281" r:id="rId11"/>
    <p:sldId id="282" r:id="rId12"/>
    <p:sldId id="286" r:id="rId13"/>
    <p:sldId id="289" r:id="rId14"/>
  </p:sldIdLst>
  <p:sldSz cx="9144000" cy="6858000" type="screen4x3"/>
  <p:notesSz cx="6805613" cy="9944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5286E"/>
    <a:srgbClr val="FFFFFF"/>
    <a:srgbClr val="0E3B6E"/>
    <a:srgbClr val="005187"/>
    <a:srgbClr val="00423C"/>
    <a:srgbClr val="0E61AA"/>
    <a:srgbClr val="E17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221" d="100"/>
          <a:sy n="221" d="100"/>
        </p:scale>
        <p:origin x="1296" y="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-1980" y="-96"/>
      </p:cViewPr>
      <p:guideLst>
        <p:guide orient="horz" pos="3133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23875" y="471488"/>
            <a:ext cx="5768975" cy="43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33183">
              <a:spcBef>
                <a:spcPct val="0"/>
              </a:spcBef>
              <a:defRPr sz="10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875" y="120650"/>
            <a:ext cx="2949575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33183">
              <a:spcBef>
                <a:spcPct val="0"/>
              </a:spcBef>
              <a:defRPr sz="8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23875" y="9447213"/>
            <a:ext cx="591978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933183">
              <a:spcBef>
                <a:spcPct val="0"/>
              </a:spcBef>
              <a:defRPr sz="10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nl-NL" altLang="nl-NL"/>
              <a:t>Hoofddirectie Beleid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502400" y="9447213"/>
            <a:ext cx="2254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931863">
              <a:defRPr sz="10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A6045C3-D4F9-4D74-A397-1F86E1F9C69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  <p:sp>
        <p:nvSpPr>
          <p:cNvPr id="13318" name="RubriceringEnMerking2"/>
          <p:cNvSpPr txBox="1">
            <a:spLocks noChangeArrowheads="1"/>
          </p:cNvSpPr>
          <p:nvPr/>
        </p:nvSpPr>
        <p:spPr bwMode="auto">
          <a:xfrm rot="-5400000">
            <a:off x="6557963" y="2944812"/>
            <a:ext cx="122238" cy="119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0" tIns="0" rIns="0" bIns="0">
            <a:spAutoFit/>
          </a:bodyPr>
          <a:lstStyle>
            <a:lvl1pPr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>
              <a:defRPr/>
            </a:pPr>
            <a:endParaRPr lang="nl-NL" altLang="nl-NL" sz="800">
              <a:latin typeface="Arial" panose="020B0604020202020204" pitchFamily="34" charset="0"/>
              <a:ea typeface="+mn-ea"/>
            </a:endParaRPr>
          </a:p>
        </p:txBody>
      </p:sp>
      <p:sp>
        <p:nvSpPr>
          <p:cNvPr id="13319" name="RubriceringEnMerking"/>
          <p:cNvSpPr txBox="1">
            <a:spLocks noChangeArrowheads="1"/>
          </p:cNvSpPr>
          <p:nvPr/>
        </p:nvSpPr>
        <p:spPr bwMode="auto">
          <a:xfrm rot="-5400000">
            <a:off x="6556375" y="6894513"/>
            <a:ext cx="122238" cy="119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0" tIns="0" rIns="0" bIns="0">
            <a:spAutoFit/>
          </a:bodyPr>
          <a:lstStyle>
            <a:lvl1pPr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defRPr/>
            </a:pPr>
            <a:endParaRPr lang="nl-NL" altLang="nl-NL" sz="800">
              <a:latin typeface="Arial" panose="020B0604020202020204" pitchFamily="34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23875" y="473075"/>
            <a:ext cx="5768975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33183">
              <a:spcBef>
                <a:spcPct val="0"/>
              </a:spcBef>
              <a:defRPr sz="10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2288" y="120650"/>
            <a:ext cx="2949575" cy="15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33183">
              <a:spcBef>
                <a:spcPct val="0"/>
              </a:spcBef>
              <a:defRPr sz="8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55600" y="984250"/>
            <a:ext cx="4970463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23875" y="4905375"/>
            <a:ext cx="4646613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noProof="0" smtClean="0"/>
              <a:t>Klik om het opmaakprofiel van de modeltekst te bewerken</a:t>
            </a:r>
          </a:p>
          <a:p>
            <a:pPr lvl="1"/>
            <a:r>
              <a:rPr lang="en-US" altLang="nl-NL" noProof="0" smtClean="0"/>
              <a:t>Tweede niveau</a:t>
            </a:r>
          </a:p>
          <a:p>
            <a:pPr lvl="2"/>
            <a:r>
              <a:rPr lang="en-US" altLang="nl-NL" noProof="0" smtClean="0"/>
              <a:t>Derde niveau</a:t>
            </a:r>
          </a:p>
          <a:p>
            <a:pPr lvl="3"/>
            <a:r>
              <a:rPr lang="en-US" altLang="nl-NL" noProof="0" smtClean="0"/>
              <a:t>Vierde niveau</a:t>
            </a:r>
          </a:p>
          <a:p>
            <a:pPr lvl="4"/>
            <a:r>
              <a:rPr lang="en-US" altLang="nl-NL" noProof="0" smtClean="0"/>
              <a:t>Vijfde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2288" y="9447213"/>
            <a:ext cx="599598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933183">
              <a:spcBef>
                <a:spcPct val="0"/>
              </a:spcBef>
              <a:defRPr sz="10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 altLang="nl-NL"/>
              <a:t>Hoofddirectie Beleid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503988" y="9447213"/>
            <a:ext cx="22701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931863">
              <a:defRPr sz="10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2A518A3-1122-4BAD-A628-A2F7EE815E40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  <p:sp>
        <p:nvSpPr>
          <p:cNvPr id="10248" name="RubriceringEnMerking2"/>
          <p:cNvSpPr txBox="1">
            <a:spLocks noChangeArrowheads="1"/>
          </p:cNvSpPr>
          <p:nvPr/>
        </p:nvSpPr>
        <p:spPr bwMode="auto">
          <a:xfrm rot="-5400000">
            <a:off x="6559550" y="995363"/>
            <a:ext cx="122238" cy="119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0" tIns="0" rIns="0" bIns="0">
            <a:spAutoFit/>
          </a:bodyPr>
          <a:lstStyle>
            <a:lvl1pPr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>
              <a:defRPr/>
            </a:pPr>
            <a:endParaRPr lang="nl-NL" altLang="nl-NL" sz="800" smtClean="0">
              <a:latin typeface="Arial" panose="020B0604020202020204" pitchFamily="34" charset="0"/>
              <a:ea typeface="+mn-ea"/>
            </a:endParaRPr>
          </a:p>
        </p:txBody>
      </p:sp>
      <p:sp>
        <p:nvSpPr>
          <p:cNvPr id="10249" name="RubriceringEnMerking"/>
          <p:cNvSpPr txBox="1">
            <a:spLocks noChangeArrowheads="1"/>
          </p:cNvSpPr>
          <p:nvPr/>
        </p:nvSpPr>
        <p:spPr bwMode="auto">
          <a:xfrm rot="-5400000">
            <a:off x="6557963" y="4943475"/>
            <a:ext cx="122237" cy="119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0" tIns="0" rIns="0" bIns="0">
            <a:spAutoFit/>
          </a:bodyPr>
          <a:lstStyle>
            <a:lvl1pPr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defRPr/>
            </a:pPr>
            <a:endParaRPr lang="nl-NL" altLang="nl-NL" sz="800" smtClean="0">
              <a:latin typeface="Arial" panose="020B0604020202020204" pitchFamily="34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lnSpc>
        <a:spcPct val="110000"/>
      </a:lnSpc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1pPr>
    <a:lvl2pPr marL="190500" algn="l" rtl="0" eaLnBrk="0" fontAlgn="base" hangingPunct="0">
      <a:lnSpc>
        <a:spcPct val="110000"/>
      </a:lnSpc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381000" algn="l" rtl="0" eaLnBrk="0" fontAlgn="base" hangingPunct="0">
      <a:lnSpc>
        <a:spcPct val="110000"/>
      </a:lnSpc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571500" algn="l" rtl="0" eaLnBrk="0" fontAlgn="base" hangingPunct="0">
      <a:lnSpc>
        <a:spcPct val="110000"/>
      </a:lnSpc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762000" algn="l" rtl="0" eaLnBrk="0" fontAlgn="base" hangingPunct="0">
      <a:lnSpc>
        <a:spcPct val="110000"/>
      </a:lnSpc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nl-NL">
              <a:ea typeface="ＭＳ Ｐゴシック" charset="0"/>
            </a:endParaRPr>
          </a:p>
        </p:txBody>
      </p:sp>
      <p:sp>
        <p:nvSpPr>
          <p:cNvPr id="6148" name="Tijdelijke aanduiding voor koptekst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1363" indent="-284163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1413" indent="-227013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598613" indent="-227013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4225" indent="-227013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1425" indent="-227013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68625" indent="-227013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5825" indent="-227013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3025" indent="-227013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nl-NL" sz="1000" smtClean="0">
                <a:latin typeface="Arial" panose="020B0604020202020204" pitchFamily="34" charset="0"/>
              </a:rPr>
              <a:t>Directeur RMV</a:t>
            </a:r>
          </a:p>
        </p:txBody>
      </p:sp>
      <p:sp>
        <p:nvSpPr>
          <p:cNvPr id="6149" name="Tijdelijke aanduiding voor voettekst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1363" indent="-284163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1413" indent="-227013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598613" indent="-227013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4225" indent="-227013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1425" indent="-227013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68625" indent="-227013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5825" indent="-227013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3025" indent="-227013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nl-NL" sz="1000" smtClean="0">
                <a:latin typeface="Arial" panose="020B0604020202020204" pitchFamily="34" charset="0"/>
              </a:rPr>
              <a:t>Hoofddirectie Beleid</a:t>
            </a:r>
          </a:p>
        </p:txBody>
      </p:sp>
      <p:sp>
        <p:nvSpPr>
          <p:cNvPr id="6150" name="Tijdelijke aanduiding voor dianumm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7176428F-F7BD-43DF-BC8D-10F9E428BDFF}" type="slidenum">
              <a:rPr lang="en-US" altLang="nl-NL" sz="1000" smtClean="0">
                <a:latin typeface="Arial" panose="020B0604020202020204" pitchFamily="34" charset="0"/>
              </a:rPr>
              <a:pPr/>
              <a:t>1</a:t>
            </a:fld>
            <a:endParaRPr lang="en-US" altLang="nl-NL" sz="100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Tijdelijke aanduiding voor notities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nl-NL">
              <a:ea typeface="ＭＳ Ｐゴシック" charset="0"/>
            </a:endParaRPr>
          </a:p>
        </p:txBody>
      </p:sp>
      <p:sp>
        <p:nvSpPr>
          <p:cNvPr id="8196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141AC1E2-F3CF-45C4-A60F-584F1ECA2ACA}" type="slidenum">
              <a:rPr lang="nl-NL" altLang="nl-NL" sz="1000" smtClean="0">
                <a:latin typeface="Calibri" panose="020F0502020204030204" pitchFamily="34" charset="0"/>
                <a:cs typeface="Arial" panose="020B0604020202020204" pitchFamily="34" charset="0"/>
              </a:rPr>
              <a:pPr/>
              <a:t>2</a:t>
            </a:fld>
            <a:endParaRPr lang="nl-NL" altLang="nl-NL" sz="1000" smtClean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197" name="Tijdelijke aanduiding voor voettekst 1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1363" indent="-284163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1413" indent="-227013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598613" indent="-227013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4225" indent="-227013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1425" indent="-227013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68625" indent="-227013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5825" indent="-227013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3025" indent="-227013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nl-NL" sz="1000" smtClean="0">
                <a:latin typeface="Arial" panose="020B0604020202020204" pitchFamily="34" charset="0"/>
              </a:rPr>
              <a:t>Hoofddirectie Beleid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nl-NL">
              <a:ea typeface="ＭＳ Ｐゴシック" charset="0"/>
            </a:endParaRPr>
          </a:p>
        </p:txBody>
      </p:sp>
      <p:sp>
        <p:nvSpPr>
          <p:cNvPr id="18436" name="Tijdelijke aanduiding voor koptekst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35013" indent="-282575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31888" indent="-225425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584325" indent="-225425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36763" indent="-225425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493963" indent="-225425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51163" indent="-225425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08363" indent="-225425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65563" indent="-225425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nl-NL" altLang="nl-NL" sz="1000" smtClean="0">
              <a:latin typeface="Arial" panose="020B0604020202020204" pitchFamily="34" charset="0"/>
            </a:endParaRPr>
          </a:p>
        </p:txBody>
      </p:sp>
      <p:sp>
        <p:nvSpPr>
          <p:cNvPr id="18437" name="Tijdelijke aanduiding voor voettekst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35013" indent="-282575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31888" indent="-225425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584325" indent="-225425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36763" indent="-225425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493963" indent="-225425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51163" indent="-225425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08363" indent="-225425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65563" indent="-225425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nl-NL" sz="1000" smtClean="0">
                <a:latin typeface="Arial" panose="020B0604020202020204" pitchFamily="34" charset="0"/>
              </a:rPr>
              <a:t>Hoofddirectie Beleid</a:t>
            </a:r>
          </a:p>
        </p:txBody>
      </p:sp>
      <p:sp>
        <p:nvSpPr>
          <p:cNvPr id="18438" name="Tijdelijke aanduiding voor dianumm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1863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4D9D2E95-8710-46B4-8E0A-19A999DE4738}" type="slidenum">
              <a:rPr lang="en-US" altLang="nl-NL" sz="1000" smtClean="0">
                <a:latin typeface="Arial" panose="020B0604020202020204" pitchFamily="34" charset="0"/>
              </a:rPr>
              <a:pPr/>
              <a:t>11</a:t>
            </a:fld>
            <a:endParaRPr lang="en-US" altLang="nl-NL" sz="100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9"/>
          <p:cNvSpPr>
            <a:spLocks noChangeArrowheads="1"/>
          </p:cNvSpPr>
          <p:nvPr/>
        </p:nvSpPr>
        <p:spPr bwMode="auto">
          <a:xfrm>
            <a:off x="4552950" y="0"/>
            <a:ext cx="4572000" cy="6858000"/>
          </a:xfrm>
          <a:prstGeom prst="rect">
            <a:avLst/>
          </a:prstGeom>
          <a:solidFill>
            <a:srgbClr val="E17000"/>
          </a:solidFill>
          <a:ln>
            <a:noFill/>
          </a:ln>
          <a:extLst>
            <a:ext uri="{91240B29-F687-4f45-9708-019B960494DF}"/>
          </a:extLst>
        </p:spPr>
        <p:txBody>
          <a:bodyPr wrap="none" lIns="0" tIns="0" rIns="0" bIns="0" anchor="ctr"/>
          <a:lstStyle>
            <a:lvl1pPr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endParaRPr lang="nl-NL" altLang="nl-NL" sz="2600" smtClean="0">
              <a:solidFill>
                <a:schemeClr val="bg1"/>
              </a:solidFill>
              <a:ea typeface="+mn-ea"/>
            </a:endParaRPr>
          </a:p>
        </p:txBody>
      </p:sp>
      <p:sp>
        <p:nvSpPr>
          <p:cNvPr id="5" name="shpDatum"/>
          <p:cNvSpPr>
            <a:spLocks noChangeArrowheads="1"/>
          </p:cNvSpPr>
          <p:nvPr/>
        </p:nvSpPr>
        <p:spPr bwMode="auto">
          <a:xfrm>
            <a:off x="4937125" y="6334125"/>
            <a:ext cx="1947863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defRPr/>
            </a:pPr>
            <a:r>
              <a:rPr lang="nl-NL" altLang="nl-NL" sz="1100" dirty="0" smtClean="0">
                <a:solidFill>
                  <a:schemeClr val="bg1"/>
                </a:solidFill>
                <a:ea typeface="+mn-ea"/>
              </a:rPr>
              <a:t>1 juli 2019 </a:t>
            </a:r>
          </a:p>
        </p:txBody>
      </p:sp>
      <p:sp>
        <p:nvSpPr>
          <p:cNvPr id="6" name="ZwarteBalk" hidden="1"/>
          <p:cNvSpPr>
            <a:spLocks noChangeArrowheads="1"/>
          </p:cNvSpPr>
          <p:nvPr/>
        </p:nvSpPr>
        <p:spPr bwMode="auto">
          <a:xfrm>
            <a:off x="8893175" y="0"/>
            <a:ext cx="250825" cy="68580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/>
          </a:extLst>
        </p:spPr>
        <p:txBody>
          <a:bodyPr wrap="none" lIns="0" tIns="0" rIns="0" bIns="0" anchor="ctr"/>
          <a:lstStyle>
            <a:lvl1pPr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nl-NL" altLang="nl-NL" smtClean="0">
              <a:ea typeface="+mn-ea"/>
            </a:endParaRPr>
          </a:p>
        </p:txBody>
      </p:sp>
      <p:sp>
        <p:nvSpPr>
          <p:cNvPr id="7" name="ZwarteB" hidden="1"/>
          <p:cNvSpPr>
            <a:spLocks noChangeArrowheads="1"/>
          </p:cNvSpPr>
          <p:nvPr/>
        </p:nvSpPr>
        <p:spPr bwMode="auto">
          <a:xfrm>
            <a:off x="8893175" y="0"/>
            <a:ext cx="250825" cy="68580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/>
          </a:extLst>
        </p:spPr>
        <p:txBody>
          <a:bodyPr wrap="none" lIns="0" tIns="0" rIns="0" bIns="0" anchor="ctr"/>
          <a:lstStyle>
            <a:lvl1pPr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nl-NL" altLang="nl-NL" smtClean="0">
              <a:ea typeface="+mn-ea"/>
            </a:endParaRPr>
          </a:p>
        </p:txBody>
      </p:sp>
      <p:sp>
        <p:nvSpPr>
          <p:cNvPr id="8" name="RubriceringEnMerking"/>
          <p:cNvSpPr txBox="1">
            <a:spLocks noChangeArrowheads="1"/>
          </p:cNvSpPr>
          <p:nvPr/>
        </p:nvSpPr>
        <p:spPr bwMode="auto">
          <a:xfrm rot="16200000">
            <a:off x="5897563" y="3182938"/>
            <a:ext cx="63023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0" tIns="0" rIns="0" bIns="0"/>
          <a:lstStyle>
            <a:lvl1pPr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defRPr/>
            </a:pPr>
            <a:endParaRPr lang="nl-NL" altLang="nl-NL" sz="1100" b="1" smtClean="0">
              <a:solidFill>
                <a:schemeClr val="bg1"/>
              </a:solidFill>
              <a:ea typeface="+mn-ea"/>
            </a:endParaRPr>
          </a:p>
        </p:txBody>
      </p:sp>
      <p:pic>
        <p:nvPicPr>
          <p:cNvPr id="9" name="LogoDef" descr="RO_D_Logo_N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fdeling"/>
          <p:cNvSpPr txBox="1">
            <a:spLocks noChangeArrowheads="1"/>
          </p:cNvSpPr>
          <p:nvPr/>
        </p:nvSpPr>
        <p:spPr bwMode="auto">
          <a:xfrm>
            <a:off x="4932363" y="5761038"/>
            <a:ext cx="3886200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90000" tIns="0" rIns="0" bIns="0"/>
          <a:lstStyle>
            <a:lvl1pPr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defRPr/>
            </a:pPr>
            <a:endParaRPr lang="nl-NL" altLang="nl-NL" sz="1800" smtClean="0">
              <a:latin typeface="Arial" panose="020B0604020202020204" pitchFamily="34" charset="0"/>
              <a:ea typeface="+mn-ea"/>
            </a:endParaRPr>
          </a:p>
        </p:txBody>
      </p:sp>
      <p:sp>
        <p:nvSpPr>
          <p:cNvPr id="11" name="Auteur"/>
          <p:cNvSpPr txBox="1">
            <a:spLocks noChangeArrowheads="1"/>
          </p:cNvSpPr>
          <p:nvPr/>
        </p:nvSpPr>
        <p:spPr bwMode="auto">
          <a:xfrm>
            <a:off x="4932363" y="5964238"/>
            <a:ext cx="3886200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90000" tIns="0" rIns="0" bIns="0"/>
          <a:lstStyle>
            <a:lvl1pPr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defRPr/>
            </a:pPr>
            <a:r>
              <a:rPr lang="nl-NL" altLang="nl-NL" sz="1100" smtClean="0">
                <a:solidFill>
                  <a:schemeClr val="bg1"/>
                </a:solidFill>
                <a:ea typeface="+mn-ea"/>
              </a:rPr>
              <a:t>Bert Kwast</a:t>
            </a:r>
            <a:endParaRPr lang="nl-NL" altLang="nl-NL" sz="1800" smtClean="0">
              <a:latin typeface="Arial" panose="020B0604020202020204" pitchFamily="34" charset="0"/>
              <a:ea typeface="+mn-ea"/>
            </a:endParaRPr>
          </a:p>
        </p:txBody>
      </p:sp>
      <p:sp>
        <p:nvSpPr>
          <p:cNvPr id="12" name="Functie"/>
          <p:cNvSpPr txBox="1">
            <a:spLocks noChangeArrowheads="1"/>
          </p:cNvSpPr>
          <p:nvPr/>
        </p:nvSpPr>
        <p:spPr bwMode="auto">
          <a:xfrm>
            <a:off x="4932363" y="6178550"/>
            <a:ext cx="38862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90000" tIns="0" rIns="0" bIns="0"/>
          <a:lstStyle>
            <a:lvl1pPr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defRPr/>
            </a:pPr>
            <a:endParaRPr lang="nl-NL" altLang="nl-NL" sz="1800" smtClean="0">
              <a:latin typeface="Arial" panose="020B0604020202020204" pitchFamily="34" charset="0"/>
              <a:ea typeface="+mn-ea"/>
            </a:endParaRPr>
          </a:p>
        </p:txBody>
      </p:sp>
      <p:sp>
        <p:nvSpPr>
          <p:cNvPr id="13" name="RvEBenaming"/>
          <p:cNvSpPr txBox="1">
            <a:spLocks noChangeArrowheads="1"/>
          </p:cNvSpPr>
          <p:nvPr/>
        </p:nvSpPr>
        <p:spPr bwMode="auto">
          <a:xfrm>
            <a:off x="4932363" y="5400675"/>
            <a:ext cx="3887787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90000" tIns="0" rIns="0" bIns="0" anchor="b"/>
          <a:lstStyle>
            <a:lvl1pPr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defRPr/>
            </a:pPr>
            <a:r>
              <a:rPr lang="nl-NL" altLang="nl-NL" sz="1100" dirty="0" smtClean="0">
                <a:solidFill>
                  <a:schemeClr val="bg1"/>
                </a:solidFill>
                <a:ea typeface="+mn-ea"/>
              </a:rPr>
              <a:t>Directoraat-generaal beleid</a:t>
            </a:r>
            <a:endParaRPr lang="nl-NL" altLang="nl-NL" sz="1800" dirty="0" smtClean="0">
              <a:latin typeface="Arial" panose="020B0604020202020204" pitchFamily="34" charset="0"/>
              <a:ea typeface="+mn-ea"/>
            </a:endParaRPr>
          </a:p>
        </p:txBody>
      </p:sp>
      <p:sp>
        <p:nvSpPr>
          <p:cNvPr id="7359" name="Rectangle 191"/>
          <p:cNvSpPr>
            <a:spLocks noGrp="1" noChangeArrowheads="1"/>
          </p:cNvSpPr>
          <p:nvPr>
            <p:ph type="ctrTitle"/>
          </p:nvPr>
        </p:nvSpPr>
        <p:spPr>
          <a:xfrm>
            <a:off x="4933950" y="1714488"/>
            <a:ext cx="3598863" cy="889000"/>
          </a:xfrm>
        </p:spPr>
        <p:txBody>
          <a:bodyPr lIns="90000" tIns="45720" rIns="90000" bIns="4572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7360" name="Rectangle 192"/>
          <p:cNvSpPr>
            <a:spLocks noGrp="1" noChangeArrowheads="1"/>
          </p:cNvSpPr>
          <p:nvPr>
            <p:ph type="subTitle" idx="1"/>
          </p:nvPr>
        </p:nvSpPr>
        <p:spPr>
          <a:xfrm>
            <a:off x="4933950" y="2795576"/>
            <a:ext cx="3598863" cy="2448000"/>
          </a:xfrm>
        </p:spPr>
        <p:txBody>
          <a:bodyPr lIns="91440" tIns="45720" rIns="91440" bIns="4572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1659707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7597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488" y="1265238"/>
            <a:ext cx="1943100" cy="47545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265238"/>
            <a:ext cx="5678488" cy="47545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1921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423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4065658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238"/>
            <a:ext cx="3810000" cy="4246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773238"/>
            <a:ext cx="3810000" cy="4246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9246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4824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4448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3573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025979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802974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E17000"/>
          </a:solidFill>
          <a:ln>
            <a:noFill/>
          </a:ln>
          <a:extLst>
            <a:ext uri="{91240B29-F687-4f45-9708-019B960494DF}"/>
          </a:extLst>
        </p:spPr>
        <p:txBody>
          <a:bodyPr anchor="ctr"/>
          <a:lstStyle>
            <a:lvl1pPr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nl-NL" altLang="nl-NL" sz="1800" smtClean="0">
              <a:solidFill>
                <a:srgbClr val="FFFFFF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46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609600" y="1773238"/>
            <a:ext cx="7772400" cy="424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het opmaakprofiel van de modeltekst te bewerken</a:t>
            </a:r>
          </a:p>
          <a:p>
            <a:pPr lvl="1"/>
            <a:r>
              <a:rPr lang="en-US" altLang="nl-NL" smtClean="0"/>
              <a:t> </a:t>
            </a:r>
          </a:p>
          <a:p>
            <a:pPr lvl="2"/>
            <a:r>
              <a:rPr lang="en-US" altLang="nl-NL" smtClean="0"/>
              <a:t> </a:t>
            </a:r>
          </a:p>
          <a:p>
            <a:pPr lvl="3"/>
            <a:r>
              <a:rPr lang="en-US" altLang="nl-NL" smtClean="0"/>
              <a:t> </a:t>
            </a:r>
          </a:p>
          <a:p>
            <a:pPr lvl="4"/>
            <a:r>
              <a:rPr lang="en-US" altLang="nl-NL" smtClean="0"/>
              <a:t>  </a:t>
            </a:r>
          </a:p>
          <a:p>
            <a:pPr lvl="4"/>
            <a:endParaRPr lang="en-US" altLang="nl-NL" smtClean="0"/>
          </a:p>
        </p:txBody>
      </p:sp>
      <p:sp>
        <p:nvSpPr>
          <p:cNvPr id="1028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E17000"/>
          </a:solidFill>
          <a:ln>
            <a:noFill/>
          </a:ln>
          <a:extLst>
            <a:ext uri="{91240B29-F687-4f45-9708-019B960494DF}"/>
          </a:extLst>
        </p:spPr>
        <p:txBody>
          <a:bodyPr anchor="ctr"/>
          <a:lstStyle>
            <a:lvl1pPr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nl-NL" altLang="nl-NL" sz="1800" smtClean="0">
              <a:solidFill>
                <a:srgbClr val="FFFFFF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02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265238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nl-NL" altLang="nl-NL" smtClean="0"/>
          </a:p>
        </p:txBody>
      </p:sp>
      <p:sp>
        <p:nvSpPr>
          <p:cNvPr id="1030" name="shpKleurvlakBoven"/>
          <p:cNvSpPr>
            <a:spLocks noChangeArrowheads="1"/>
          </p:cNvSpPr>
          <p:nvPr/>
        </p:nvSpPr>
        <p:spPr bwMode="auto">
          <a:xfrm>
            <a:off x="4500563" y="6308725"/>
            <a:ext cx="4164012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nl-NL" sz="1100" smtClean="0">
                <a:solidFill>
                  <a:schemeClr val="bg1"/>
                </a:solidFill>
                <a:ea typeface="+mn-ea"/>
                <a:cs typeface="Arial" panose="020B0604020202020204" pitchFamily="34" charset="0"/>
              </a:rPr>
              <a:t>Ministerie van Defensie</a:t>
            </a:r>
            <a:endParaRPr lang="nl-NL" altLang="nl-NL" sz="1100" smtClean="0">
              <a:solidFill>
                <a:schemeClr val="bg1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031" name="shpBeeldmerk"/>
          <p:cNvSpPr>
            <a:spLocks noChangeArrowheads="1"/>
          </p:cNvSpPr>
          <p:nvPr/>
        </p:nvSpPr>
        <p:spPr bwMode="auto">
          <a:xfrm>
            <a:off x="387350" y="6362700"/>
            <a:ext cx="712788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fld id="{A81793F6-E98D-44D5-A024-92942366DEC4}" type="slidenum">
              <a:rPr lang="nl-NL" altLang="nl-NL" sz="1000" smtClean="0">
                <a:solidFill>
                  <a:schemeClr val="bg1"/>
                </a:solidFill>
                <a:cs typeface="Arial" panose="020B0604020202020204" pitchFamily="34" charset="0"/>
              </a:rPr>
              <a:pPr>
                <a:defRPr/>
              </a:pPr>
              <a:t>‹nr.›</a:t>
            </a:fld>
            <a:endParaRPr lang="nl-NL" altLang="nl-NL" sz="1000" smtClean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032" name="TitelSlide2"/>
          <p:cNvSpPr txBox="1">
            <a:spLocks noChangeArrowheads="1"/>
          </p:cNvSpPr>
          <p:nvPr/>
        </p:nvSpPr>
        <p:spPr bwMode="auto">
          <a:xfrm>
            <a:off x="4500563" y="6524625"/>
            <a:ext cx="2735262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90000" tIns="46800" rIns="90000" bIns="46800"/>
          <a:lstStyle>
            <a:lvl1pPr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nl-NL" altLang="nl-NL" sz="1100" dirty="0" smtClean="0">
                <a:solidFill>
                  <a:schemeClr val="bg1"/>
                </a:solidFill>
                <a:ea typeface="+mn-ea"/>
              </a:rPr>
              <a:t>Presentatie De Peel</a:t>
            </a:r>
          </a:p>
        </p:txBody>
      </p:sp>
      <p:sp>
        <p:nvSpPr>
          <p:cNvPr id="1033" name="ZwarteBalk" hidden="1"/>
          <p:cNvSpPr>
            <a:spLocks noChangeArrowheads="1"/>
          </p:cNvSpPr>
          <p:nvPr/>
        </p:nvSpPr>
        <p:spPr bwMode="auto">
          <a:xfrm>
            <a:off x="8893175" y="0"/>
            <a:ext cx="250825" cy="68580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/>
          </a:extLst>
        </p:spPr>
        <p:txBody>
          <a:bodyPr wrap="none" lIns="0" tIns="0" rIns="0" bIns="0" anchor="ctr"/>
          <a:lstStyle>
            <a:lvl1pPr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nl-NL" altLang="nl-NL" smtClean="0">
              <a:ea typeface="+mn-ea"/>
            </a:endParaRPr>
          </a:p>
        </p:txBody>
      </p:sp>
      <p:sp>
        <p:nvSpPr>
          <p:cNvPr id="1034" name="ZwarteB" hidden="1"/>
          <p:cNvSpPr>
            <a:spLocks noChangeArrowheads="1"/>
          </p:cNvSpPr>
          <p:nvPr/>
        </p:nvSpPr>
        <p:spPr bwMode="auto">
          <a:xfrm>
            <a:off x="8893175" y="0"/>
            <a:ext cx="250825" cy="6858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/>
          </a:extLst>
        </p:spPr>
        <p:txBody>
          <a:bodyPr wrap="none" lIns="0" tIns="0" rIns="0" bIns="0" anchor="ctr"/>
          <a:lstStyle>
            <a:lvl1pPr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nl-NL" altLang="nl-NL" smtClean="0">
              <a:ea typeface="+mn-ea"/>
            </a:endParaRPr>
          </a:p>
        </p:txBody>
      </p:sp>
      <p:sp>
        <p:nvSpPr>
          <p:cNvPr id="1035" name="RubriceringEnMerking"/>
          <p:cNvSpPr txBox="1">
            <a:spLocks noChangeArrowheads="1"/>
          </p:cNvSpPr>
          <p:nvPr/>
        </p:nvSpPr>
        <p:spPr bwMode="auto">
          <a:xfrm rot="-5400000">
            <a:off x="5903119" y="3177382"/>
            <a:ext cx="6302375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0" tIns="0" rIns="0" bIns="0"/>
          <a:lstStyle>
            <a:lvl1pPr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defRPr/>
            </a:pPr>
            <a:endParaRPr lang="nl-NL" altLang="nl-NL" sz="1100" b="1" smtClean="0">
              <a:solidFill>
                <a:schemeClr val="bg1"/>
              </a:solidFill>
              <a:ea typeface="+mn-ea"/>
            </a:endParaRPr>
          </a:p>
        </p:txBody>
      </p:sp>
      <p:sp>
        <p:nvSpPr>
          <p:cNvPr id="1036" name="shpDatum"/>
          <p:cNvSpPr>
            <a:spLocks noChangeArrowheads="1"/>
          </p:cNvSpPr>
          <p:nvPr/>
        </p:nvSpPr>
        <p:spPr bwMode="auto">
          <a:xfrm>
            <a:off x="7235825" y="6524625"/>
            <a:ext cx="1658938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defRPr/>
            </a:pPr>
            <a:r>
              <a:rPr lang="nl-NL" altLang="nl-NL" sz="1100" dirty="0" smtClean="0">
                <a:solidFill>
                  <a:schemeClr val="bg1"/>
                </a:solidFill>
                <a:ea typeface="+mn-ea"/>
              </a:rPr>
              <a:t> 1 juli 2019</a:t>
            </a:r>
          </a:p>
        </p:txBody>
      </p:sp>
      <p:pic>
        <p:nvPicPr>
          <p:cNvPr id="1037" name="LogoDef" descr="Defensie_Logo_Powerpoint_pos_nl"/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5463" y="0"/>
            <a:ext cx="439737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+mj-lt"/>
          <a:ea typeface="MS PGothic" panose="020B0600070205080204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Verdana" pitchFamily="34" charset="0"/>
          <a:ea typeface="MS PGothic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Verdana" pitchFamily="34" charset="0"/>
          <a:ea typeface="MS PGothic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Verdana" pitchFamily="34" charset="0"/>
          <a:ea typeface="MS PGothic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Verdana" pitchFamily="34" charset="0"/>
          <a:ea typeface="MS PGothic" panose="020B0600070205080204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5000"/>
        </a:spcBef>
        <a:spcAft>
          <a:spcPct val="0"/>
        </a:spcAft>
        <a:defRPr sz="22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374650" indent="-184150" algn="l" rtl="0" eaLnBrk="0" fontAlgn="base" hangingPunct="0">
        <a:spcBef>
          <a:spcPct val="5000"/>
        </a:spcBef>
        <a:spcAft>
          <a:spcPct val="0"/>
        </a:spcAft>
        <a:buChar char="•"/>
        <a:defRPr sz="2200">
          <a:solidFill>
            <a:srgbClr val="000000"/>
          </a:solidFill>
          <a:latin typeface="+mn-lt"/>
          <a:ea typeface="MS PGothic" panose="020B0600070205080204" pitchFamily="34" charset="-128"/>
        </a:defRPr>
      </a:lvl2pPr>
      <a:lvl3pPr marL="660400" indent="254000" algn="l" rtl="0" eaLnBrk="0" fontAlgn="base" hangingPunct="0">
        <a:spcBef>
          <a:spcPct val="5000"/>
        </a:spcBef>
        <a:spcAft>
          <a:spcPct val="0"/>
        </a:spcAft>
        <a:buFont typeface="Verdana" panose="020B0604030504040204" pitchFamily="34" charset="0"/>
        <a:buChar char="–"/>
        <a:defRPr sz="2200">
          <a:solidFill>
            <a:srgbClr val="000000"/>
          </a:solidFill>
          <a:latin typeface="+mn-lt"/>
          <a:ea typeface="MS PGothic" panose="020B0600070205080204" pitchFamily="34" charset="-128"/>
        </a:defRPr>
      </a:lvl3pPr>
      <a:lvl4pPr marL="1166813" indent="-177800" algn="l" rtl="0" eaLnBrk="0" fontAlgn="base" hangingPunct="0">
        <a:spcBef>
          <a:spcPct val="5000"/>
        </a:spcBef>
        <a:spcAft>
          <a:spcPct val="0"/>
        </a:spcAft>
        <a:buFont typeface="Verdana" panose="020B0604030504040204" pitchFamily="34" charset="0"/>
        <a:buChar char="›"/>
        <a:defRPr sz="2200">
          <a:solidFill>
            <a:srgbClr val="000000"/>
          </a:solidFill>
          <a:latin typeface="+mn-lt"/>
          <a:ea typeface="MS PGothic" panose="020B0600070205080204" pitchFamily="34" charset="-128"/>
        </a:defRPr>
      </a:lvl4pPr>
      <a:lvl5pPr marL="1438275" indent="390525" algn="l" rtl="0" eaLnBrk="0" fontAlgn="base" hangingPunct="0">
        <a:spcBef>
          <a:spcPct val="5000"/>
        </a:spcBef>
        <a:spcAft>
          <a:spcPct val="0"/>
        </a:spcAft>
        <a:buFont typeface="Verdana" panose="020B0604030504040204" pitchFamily="34" charset="0"/>
        <a:buChar char="»"/>
        <a:defRPr>
          <a:solidFill>
            <a:srgbClr val="000000"/>
          </a:solidFill>
          <a:latin typeface="+mn-lt"/>
          <a:ea typeface="MS PGothic" panose="020B0600070205080204" pitchFamily="34" charset="-128"/>
        </a:defRPr>
      </a:lvl5pPr>
      <a:lvl6pPr marL="1895475" algn="l" rtl="0" eaLnBrk="1" fontAlgn="base" hangingPunct="1">
        <a:spcBef>
          <a:spcPct val="5000"/>
        </a:spcBef>
        <a:spcAft>
          <a:spcPct val="0"/>
        </a:spcAft>
        <a:buFont typeface="Verdana" pitchFamily="34" charset="0"/>
        <a:buChar char="»"/>
        <a:defRPr>
          <a:solidFill>
            <a:srgbClr val="000000"/>
          </a:solidFill>
          <a:latin typeface="+mn-lt"/>
        </a:defRPr>
      </a:lvl6pPr>
      <a:lvl7pPr marL="2352675" algn="l" rtl="0" eaLnBrk="1" fontAlgn="base" hangingPunct="1">
        <a:spcBef>
          <a:spcPct val="5000"/>
        </a:spcBef>
        <a:spcAft>
          <a:spcPct val="0"/>
        </a:spcAft>
        <a:buFont typeface="Verdana" pitchFamily="34" charset="0"/>
        <a:buChar char="»"/>
        <a:defRPr>
          <a:solidFill>
            <a:srgbClr val="000000"/>
          </a:solidFill>
          <a:latin typeface="+mn-lt"/>
        </a:defRPr>
      </a:lvl7pPr>
      <a:lvl8pPr marL="2809875" algn="l" rtl="0" eaLnBrk="1" fontAlgn="base" hangingPunct="1">
        <a:spcBef>
          <a:spcPct val="5000"/>
        </a:spcBef>
        <a:spcAft>
          <a:spcPct val="0"/>
        </a:spcAft>
        <a:buFont typeface="Verdana" pitchFamily="34" charset="0"/>
        <a:buChar char="»"/>
        <a:defRPr>
          <a:solidFill>
            <a:srgbClr val="000000"/>
          </a:solidFill>
          <a:latin typeface="+mn-lt"/>
        </a:defRPr>
      </a:lvl8pPr>
      <a:lvl9pPr marL="3267075" algn="l" rtl="0" eaLnBrk="1" fontAlgn="base" hangingPunct="1">
        <a:spcBef>
          <a:spcPct val="5000"/>
        </a:spcBef>
        <a:spcAft>
          <a:spcPct val="0"/>
        </a:spcAft>
        <a:buFont typeface="Verdana" pitchFamily="34" charset="0"/>
        <a:buChar char="»"/>
        <a:defRPr>
          <a:solidFill>
            <a:srgbClr val="000000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ijksoverheid.nl/depee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ctrTitle"/>
          </p:nvPr>
        </p:nvSpPr>
        <p:spPr>
          <a:xfrm>
            <a:off x="4933950" y="2097088"/>
            <a:ext cx="3598863" cy="492125"/>
          </a:xfrm>
        </p:spPr>
        <p:txBody>
          <a:bodyPr/>
          <a:lstStyle/>
          <a:p>
            <a:pPr eaLnBrk="1" hangingPunct="1"/>
            <a:r>
              <a:rPr lang="nl-NL" altLang="nl-NL" smtClean="0"/>
              <a:t>Presentatie De Peel</a:t>
            </a:r>
          </a:p>
        </p:txBody>
      </p:sp>
      <p:sp>
        <p:nvSpPr>
          <p:cNvPr id="5123" name="Ondertitel 2"/>
          <p:cNvSpPr>
            <a:spLocks noGrp="1"/>
          </p:cNvSpPr>
          <p:nvPr>
            <p:ph type="subTitle" idx="1"/>
          </p:nvPr>
        </p:nvSpPr>
        <p:spPr>
          <a:xfrm>
            <a:off x="4933950" y="2795588"/>
            <a:ext cx="3598863" cy="2447925"/>
          </a:xfrm>
        </p:spPr>
        <p:txBody>
          <a:bodyPr/>
          <a:lstStyle/>
          <a:p>
            <a:pPr marL="0" indent="0" eaLnBrk="1" hangingPunct="1"/>
            <a:r>
              <a:rPr lang="nl-NL" altLang="nl-NL" smtClean="0"/>
              <a:t>Beste vriend of vijand?</a:t>
            </a:r>
          </a:p>
        </p:txBody>
      </p:sp>
      <p:pic>
        <p:nvPicPr>
          <p:cNvPr id="5124" name="Picture 3" descr="C:\Users\u0044k2\AppData\Local\Microsoft\Windows\Temporary Internet Files\Content.Outlook\NJQDX0ZP\D130726AS1282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795588"/>
            <a:ext cx="3744913" cy="25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3"/>
          <p:cNvSpPr>
            <a:spLocks noGrp="1"/>
          </p:cNvSpPr>
          <p:nvPr>
            <p:ph type="title"/>
          </p:nvPr>
        </p:nvSpPr>
        <p:spPr>
          <a:xfrm>
            <a:off x="9525" y="0"/>
            <a:ext cx="8697913" cy="338138"/>
          </a:xfrm>
        </p:spPr>
        <p:txBody>
          <a:bodyPr/>
          <a:lstStyle/>
          <a:p>
            <a:pPr eaLnBrk="1" hangingPunct="1"/>
            <a:r>
              <a:rPr lang="nl-NL" altLang="nl-NL" sz="2200" b="1" smtClean="0">
                <a:solidFill>
                  <a:schemeClr val="tx1"/>
                </a:solidFill>
              </a:rPr>
              <a:t>Waneer gaat dit gebeuren?</a:t>
            </a:r>
          </a:p>
        </p:txBody>
      </p:sp>
      <p:sp>
        <p:nvSpPr>
          <p:cNvPr id="16387" name="Tijdelijke aanduiding voor inhoud 1"/>
          <p:cNvSpPr>
            <a:spLocks noGrp="1"/>
          </p:cNvSpPr>
          <p:nvPr>
            <p:ph idx="1"/>
          </p:nvPr>
        </p:nvSpPr>
        <p:spPr>
          <a:xfrm>
            <a:off x="755650" y="1628775"/>
            <a:ext cx="7704138" cy="4352925"/>
          </a:xfrm>
        </p:spPr>
        <p:txBody>
          <a:bodyPr/>
          <a:lstStyle/>
          <a:p>
            <a:pPr marL="0" indent="0" eaLnBrk="1" hangingPunct="1">
              <a:buFont typeface="Symbol" panose="05050102010706020507" pitchFamily="18" charset="2"/>
              <a:buNone/>
            </a:pPr>
            <a:endParaRPr lang="nl-NL" altLang="nl-NL" smtClean="0"/>
          </a:p>
          <a:p>
            <a:pPr marL="0" indent="0" eaLnBrk="1" hangingPunct="1">
              <a:buFont typeface="Symbol" panose="05050102010706020507" pitchFamily="18" charset="2"/>
              <a:buNone/>
            </a:pPr>
            <a:r>
              <a:rPr lang="nl-NL" altLang="nl-NL" smtClean="0"/>
              <a:t>▪ Totdat het luchthavenbesluit in werking treedt blijft     huidige gebruik gehandhaafd: dus geen voorschot op toekomstige activiteiten</a:t>
            </a:r>
          </a:p>
          <a:p>
            <a:pPr marL="0" indent="0" eaLnBrk="1" hangingPunct="1">
              <a:buFont typeface="Symbol" panose="05050102010706020507" pitchFamily="18" charset="2"/>
              <a:buNone/>
            </a:pPr>
            <a:endParaRPr lang="nl-NL" altLang="nl-NL" smtClean="0"/>
          </a:p>
          <a:p>
            <a:pPr marL="0" indent="0" eaLnBrk="1" hangingPunct="1">
              <a:buFont typeface="Symbol" panose="05050102010706020507" pitchFamily="18" charset="2"/>
              <a:buNone/>
            </a:pPr>
            <a:r>
              <a:rPr lang="nl-NL" altLang="nl-NL" smtClean="0"/>
              <a:t>▪ Pas als luchthavenbesluit en vergunningen rond zijn wordt er geïnvesteerd, in de eerste plaats in de vernieuwing van de start- en landingsbaan </a:t>
            </a:r>
          </a:p>
          <a:p>
            <a:pPr marL="0" indent="0" eaLnBrk="1" hangingPunct="1">
              <a:buFont typeface="Symbol" panose="05050102010706020507" pitchFamily="18" charset="2"/>
              <a:buNone/>
            </a:pPr>
            <a:endParaRPr lang="nl-NL" altLang="nl-NL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nl-NL" altLang="nl-NL" sz="1800" smtClean="0"/>
          </a:p>
          <a:p>
            <a:pPr marL="0" indent="0" eaLnBrk="1" hangingPunct="1">
              <a:buFont typeface="Symbol" panose="05050102010706020507" pitchFamily="18" charset="2"/>
              <a:buNone/>
            </a:pPr>
            <a:endParaRPr lang="nl-NL" alt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3"/>
          <p:cNvSpPr>
            <a:spLocks noGrp="1"/>
          </p:cNvSpPr>
          <p:nvPr>
            <p:ph type="title"/>
          </p:nvPr>
        </p:nvSpPr>
        <p:spPr>
          <a:xfrm>
            <a:off x="0" y="0"/>
            <a:ext cx="8589963" cy="677863"/>
          </a:xfrm>
        </p:spPr>
        <p:txBody>
          <a:bodyPr/>
          <a:lstStyle/>
          <a:p>
            <a:pPr eaLnBrk="1" hangingPunct="1"/>
            <a:r>
              <a:rPr lang="nl-NL" altLang="nl-NL" sz="2200" b="1" smtClean="0">
                <a:solidFill>
                  <a:schemeClr val="tx1"/>
                </a:solidFill>
                <a:cs typeface="Arial" panose="020B0604020202020204" pitchFamily="34" charset="0"/>
              </a:rPr>
              <a:t>Procedure voorbereiding</a:t>
            </a:r>
            <a:br>
              <a:rPr lang="nl-NL" altLang="nl-NL" sz="2200" b="1" smtClean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nl-NL" altLang="nl-NL" sz="2200" b="1" smtClean="0">
                <a:solidFill>
                  <a:schemeClr val="tx1"/>
                </a:solidFill>
                <a:cs typeface="Arial" panose="020B0604020202020204" pitchFamily="34" charset="0"/>
              </a:rPr>
              <a:t>luchthavenbesluit (1)</a:t>
            </a:r>
          </a:p>
        </p:txBody>
      </p:sp>
      <p:sp>
        <p:nvSpPr>
          <p:cNvPr id="17411" name="Tijdelijke aanduiding voor inhoud 1"/>
          <p:cNvSpPr>
            <a:spLocks noGrp="1"/>
          </p:cNvSpPr>
          <p:nvPr>
            <p:ph idx="1"/>
          </p:nvPr>
        </p:nvSpPr>
        <p:spPr>
          <a:xfrm>
            <a:off x="323850" y="1268413"/>
            <a:ext cx="7983538" cy="4713287"/>
          </a:xfrm>
        </p:spPr>
        <p:txBody>
          <a:bodyPr/>
          <a:lstStyle/>
          <a:p>
            <a:pPr marL="100013" lvl="1" indent="0" eaLnBrk="1" hangingPunct="1">
              <a:buFontTx/>
              <a:buNone/>
            </a:pPr>
            <a:r>
              <a:rPr lang="nl-NL" altLang="nl-NL" smtClean="0"/>
              <a:t>▪ Juni – aug 2019: concept-notitie reikwijdte en       detailniveau ter inzage </a:t>
            </a:r>
          </a:p>
          <a:p>
            <a:pPr marL="100013" lvl="1" indent="0" eaLnBrk="1" hangingPunct="1">
              <a:buFontTx/>
              <a:buNone/>
            </a:pPr>
            <a:endParaRPr lang="nl-NL" altLang="nl-NL" smtClean="0"/>
          </a:p>
          <a:p>
            <a:pPr marL="100013" lvl="1" indent="0" eaLnBrk="1" hangingPunct="1">
              <a:buFontTx/>
              <a:buNone/>
            </a:pPr>
            <a:r>
              <a:rPr lang="nl-NL" altLang="nl-NL" smtClean="0">
                <a:solidFill>
                  <a:srgbClr val="C00000"/>
                </a:solidFill>
              </a:rPr>
              <a:t>Informatie en voorlichting</a:t>
            </a:r>
          </a:p>
          <a:p>
            <a:pPr marL="100013" lvl="1" indent="0" eaLnBrk="1" hangingPunct="1">
              <a:buFontTx/>
              <a:buNone/>
            </a:pPr>
            <a:endParaRPr lang="nl-NL" altLang="nl-NL" smtClean="0">
              <a:solidFill>
                <a:srgbClr val="C00000"/>
              </a:solidFill>
            </a:endParaRPr>
          </a:p>
          <a:p>
            <a:pPr marL="100013" lvl="1" indent="0" eaLnBrk="1" hangingPunct="1">
              <a:buFontTx/>
              <a:buNone/>
            </a:pPr>
            <a:r>
              <a:rPr lang="nl-NL" altLang="nl-NL" smtClean="0">
                <a:solidFill>
                  <a:schemeClr val="tx1"/>
                </a:solidFill>
              </a:rPr>
              <a:t>▪ Sept 2019: oprichting Commissie voor Overleg en Voorlichting Milieu (COVM) </a:t>
            </a:r>
          </a:p>
          <a:p>
            <a:pPr marL="100013" lvl="1" indent="0" eaLnBrk="1" hangingPunct="1">
              <a:buFontTx/>
              <a:buNone/>
            </a:pPr>
            <a:endParaRPr lang="nl-NL" altLang="nl-NL" smtClean="0">
              <a:solidFill>
                <a:srgbClr val="C00000"/>
              </a:solidFill>
            </a:endParaRPr>
          </a:p>
          <a:p>
            <a:pPr marL="100013" lvl="1" indent="0" eaLnBrk="1" hangingPunct="1">
              <a:buFontTx/>
              <a:buNone/>
            </a:pPr>
            <a:r>
              <a:rPr lang="nl-NL" altLang="nl-NL" smtClean="0"/>
              <a:t>▪ Sept 2019 – mei 2020: uitvoering MER</a:t>
            </a:r>
          </a:p>
          <a:p>
            <a:pPr marL="100013" lvl="1" indent="0" eaLnBrk="1" hangingPunct="1">
              <a:buFontTx/>
              <a:buNone/>
            </a:pPr>
            <a:r>
              <a:rPr lang="nl-NL" altLang="nl-NL" smtClean="0"/>
              <a:t>▪ Juli – okt 2020: overleg over MER en ontw. lucht-</a:t>
            </a:r>
          </a:p>
          <a:p>
            <a:pPr marL="100013" lvl="1" indent="0" eaLnBrk="1" hangingPunct="1">
              <a:buFontTx/>
              <a:buNone/>
            </a:pPr>
            <a:r>
              <a:rPr lang="nl-NL" altLang="nl-NL" smtClean="0"/>
              <a:t>havenbesluit met COVM en andere overheden</a:t>
            </a:r>
          </a:p>
          <a:p>
            <a:pPr marL="100013" lvl="1" indent="0" eaLnBrk="1" hangingPunct="1">
              <a:buFontTx/>
              <a:buNone/>
            </a:pPr>
            <a:endParaRPr lang="nl-NL" altLang="nl-NL" smtClean="0"/>
          </a:p>
          <a:p>
            <a:pPr marL="100013" lvl="1" indent="0" eaLnBrk="1" hangingPunct="1">
              <a:buFontTx/>
              <a:buNone/>
            </a:pPr>
            <a:r>
              <a:rPr lang="nl-NL" altLang="nl-NL" smtClean="0">
                <a:solidFill>
                  <a:srgbClr val="C00000"/>
                </a:solidFill>
              </a:rPr>
              <a:t>Informatie en voorlichting</a:t>
            </a:r>
          </a:p>
          <a:p>
            <a:pPr marL="100013" lvl="1" indent="0" eaLnBrk="1" hangingPunct="1">
              <a:buFontTx/>
              <a:buNone/>
            </a:pPr>
            <a:endParaRPr lang="nl-NL" altLang="nl-NL" smtClean="0"/>
          </a:p>
          <a:p>
            <a:pPr marL="100013" lvl="1" indent="0" eaLnBrk="1" hangingPunct="1">
              <a:buFont typeface="Symbol" panose="05050102010706020507" pitchFamily="18" charset="2"/>
              <a:buNone/>
            </a:pPr>
            <a:endParaRPr lang="nl-NL" altLang="nl-NL" sz="1800" smtClean="0"/>
          </a:p>
          <a:p>
            <a:pPr marL="100013" lvl="1" indent="0" eaLnBrk="1" hangingPunct="1">
              <a:buFont typeface="Wingdings" panose="05000000000000000000" pitchFamily="2" charset="2"/>
              <a:buChar char="§"/>
            </a:pPr>
            <a:endParaRPr lang="nl-NL" altLang="nl-NL" sz="1800" smtClean="0"/>
          </a:p>
          <a:p>
            <a:pPr marL="0" indent="0" eaLnBrk="1" hangingPunct="1">
              <a:buFont typeface="Symbol" panose="05050102010706020507" pitchFamily="18" charset="2"/>
              <a:buNone/>
            </a:pPr>
            <a:endParaRPr lang="nl-NL" alt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 smtClean="0"/>
          </a:p>
        </p:txBody>
      </p:sp>
      <p:sp>
        <p:nvSpPr>
          <p:cNvPr id="1945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0013" lvl="1" indent="0" eaLnBrk="1" hangingPunct="1">
              <a:buFontTx/>
              <a:buNone/>
            </a:pPr>
            <a:r>
              <a:rPr lang="nl-NL" altLang="nl-NL" smtClean="0"/>
              <a:t>▪ Nov 2020: MER en ontw.LHB naar Commissie m.e.r.</a:t>
            </a:r>
          </a:p>
          <a:p>
            <a:pPr marL="100013" lvl="1" indent="0" eaLnBrk="1" hangingPunct="1">
              <a:buFontTx/>
              <a:buNone/>
            </a:pPr>
            <a:r>
              <a:rPr lang="nl-NL" altLang="nl-NL" smtClean="0"/>
              <a:t>▪ Nov – dec 2020: ter inzagelegging MER en ontw. LHB</a:t>
            </a:r>
          </a:p>
          <a:p>
            <a:pPr marL="100013" lvl="1" indent="0" eaLnBrk="1" hangingPunct="1">
              <a:buFontTx/>
              <a:buNone/>
            </a:pPr>
            <a:r>
              <a:rPr lang="nl-NL" altLang="nl-NL" smtClean="0"/>
              <a:t>▪ Jan – maart 2021: opstellen reactie op zienswijzen</a:t>
            </a:r>
          </a:p>
          <a:p>
            <a:pPr marL="100013" lvl="1" indent="0" eaLnBrk="1" hangingPunct="1">
              <a:buFontTx/>
              <a:buNone/>
            </a:pPr>
            <a:r>
              <a:rPr lang="nl-NL" altLang="nl-NL" smtClean="0"/>
              <a:t>▪ Mei 2021: behandeling ministerraad</a:t>
            </a:r>
          </a:p>
          <a:p>
            <a:pPr marL="100013" lvl="1" indent="0" eaLnBrk="1" hangingPunct="1">
              <a:buFontTx/>
              <a:buNone/>
            </a:pPr>
            <a:r>
              <a:rPr lang="nl-NL" altLang="nl-NL" smtClean="0"/>
              <a:t>▪ Juli 2021: luchthavenbesluit naar Raad van State</a:t>
            </a:r>
          </a:p>
          <a:p>
            <a:pPr marL="100013" lvl="1" indent="0" eaLnBrk="1" hangingPunct="1">
              <a:buFontTx/>
              <a:buNone/>
            </a:pPr>
            <a:r>
              <a:rPr lang="nl-NL" altLang="nl-NL" smtClean="0"/>
              <a:t>▪ Sept. 2021: luchthavenbesluit in Staatsblad  </a:t>
            </a:r>
          </a:p>
          <a:p>
            <a:pPr marL="0" indent="0"/>
            <a:endParaRPr lang="nl-NL" altLang="nl-NL" smtClean="0"/>
          </a:p>
        </p:txBody>
      </p:sp>
      <p:sp>
        <p:nvSpPr>
          <p:cNvPr id="19460" name="Rechthoek 3"/>
          <p:cNvSpPr>
            <a:spLocks noChangeArrowheads="1"/>
          </p:cNvSpPr>
          <p:nvPr/>
        </p:nvSpPr>
        <p:spPr bwMode="auto">
          <a:xfrm>
            <a:off x="0" y="0"/>
            <a:ext cx="68580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nl-NL" altLang="nl-NL" b="1">
                <a:cs typeface="Arial" panose="020B0604020202020204" pitchFamily="34" charset="0"/>
              </a:rPr>
              <a:t>Procedure voorbereiding</a:t>
            </a:r>
            <a:br>
              <a:rPr lang="nl-NL" altLang="nl-NL" b="1">
                <a:cs typeface="Arial" panose="020B0604020202020204" pitchFamily="34" charset="0"/>
              </a:rPr>
            </a:br>
            <a:r>
              <a:rPr lang="nl-NL" altLang="nl-NL" b="1">
                <a:cs typeface="Arial" panose="020B0604020202020204" pitchFamily="34" charset="0"/>
              </a:rPr>
              <a:t>luchthavenbesluit (2)</a:t>
            </a:r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 smtClean="0"/>
          </a:p>
        </p:txBody>
      </p:sp>
      <p:sp>
        <p:nvSpPr>
          <p:cNvPr id="20483" name="Tijdelijke aanduiding voor inhoud 2"/>
          <p:cNvSpPr>
            <a:spLocks noGrp="1"/>
          </p:cNvSpPr>
          <p:nvPr>
            <p:ph idx="1"/>
          </p:nvPr>
        </p:nvSpPr>
        <p:spPr>
          <a:xfrm>
            <a:off x="611188" y="1844675"/>
            <a:ext cx="7772400" cy="4246563"/>
          </a:xfrm>
        </p:spPr>
        <p:txBody>
          <a:bodyPr/>
          <a:lstStyle/>
          <a:p>
            <a:pPr marL="0" indent="0"/>
            <a:r>
              <a:rPr lang="nl-NL" altLang="nl-NL" smtClean="0"/>
              <a:t>Voor verdere informatie:</a:t>
            </a:r>
          </a:p>
          <a:p>
            <a:pPr marL="0" indent="0"/>
            <a:endParaRPr lang="nl-NL" altLang="nl-NL" smtClean="0"/>
          </a:p>
          <a:p>
            <a:pPr marL="0" indent="0"/>
            <a:r>
              <a:rPr lang="nl-NL" altLang="nl-NL" smtClean="0">
                <a:hlinkClick r:id="rId2"/>
              </a:rPr>
              <a:t>www.rijksoverheid.nl/depeel</a:t>
            </a:r>
            <a:endParaRPr lang="nl-NL" altLang="nl-NL" smtClean="0"/>
          </a:p>
          <a:p>
            <a:pPr marL="0" indent="0"/>
            <a:endParaRPr lang="nl-NL" altLang="nl-NL" smtClean="0"/>
          </a:p>
          <a:p>
            <a:pPr marL="0" indent="0"/>
            <a:endParaRPr lang="nl-NL" altLang="nl-NL" smtClean="0"/>
          </a:p>
          <a:p>
            <a:pPr marL="0" indent="0"/>
            <a:endParaRPr lang="nl-NL" altLang="nl-NL" smtClean="0"/>
          </a:p>
          <a:p>
            <a:pPr marL="0" indent="0"/>
            <a:r>
              <a:rPr lang="nl-NL" altLang="nl-NL" smtClean="0"/>
              <a:t>Voor al uw vragen en opmerkingen:</a:t>
            </a:r>
          </a:p>
          <a:p>
            <a:pPr marL="0" indent="0"/>
            <a:endParaRPr lang="nl-NL" altLang="nl-NL" smtClean="0"/>
          </a:p>
          <a:p>
            <a:pPr marL="0" indent="0"/>
            <a:endParaRPr lang="nl-NL" altLang="nl-NL" smtClean="0"/>
          </a:p>
          <a:p>
            <a:pPr marL="0" indent="0"/>
            <a:r>
              <a:rPr lang="nl-NL" altLang="nl-NL" smtClean="0"/>
              <a:t>informatiedepeel@mindef.nl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8697913" cy="338138"/>
          </a:xfrm>
        </p:spPr>
        <p:txBody>
          <a:bodyPr/>
          <a:lstStyle/>
          <a:p>
            <a:pPr eaLnBrk="1" hangingPunct="1"/>
            <a:r>
              <a:rPr lang="nl-NL" altLang="nl-NL" sz="2200" b="1" smtClean="0">
                <a:solidFill>
                  <a:schemeClr val="tx1"/>
                </a:solidFill>
              </a:rPr>
              <a:t>Inhoud presentatie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00113" y="1700213"/>
            <a:ext cx="7407275" cy="4387850"/>
          </a:xfrm>
        </p:spPr>
        <p:txBody>
          <a:bodyPr rtlCol="0"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Symbol" pitchFamily="18" charset="2"/>
              <a:buAutoNum type="arabicPeriod"/>
              <a:defRPr/>
            </a:pPr>
            <a:r>
              <a:rPr lang="nl-NL" dirty="0" smtClean="0">
                <a:ea typeface="+mn-ea"/>
              </a:rPr>
              <a:t>Waarom luchthavenbesluit en reactivering?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endParaRPr lang="nl-NL" dirty="0">
              <a:ea typeface="+mn-ea"/>
            </a:endParaRPr>
          </a:p>
          <a:p>
            <a:pPr marL="457200" indent="-457200" eaLnBrk="1" fontAlgn="auto" hangingPunct="1">
              <a:spcAft>
                <a:spcPts val="0"/>
              </a:spcAft>
              <a:buFontTx/>
              <a:buAutoNum type="arabicPeriod" startAt="2"/>
              <a:defRPr/>
            </a:pPr>
            <a:r>
              <a:rPr lang="nl-NL" dirty="0">
                <a:ea typeface="+mn-ea"/>
              </a:rPr>
              <a:t>Wat is een </a:t>
            </a:r>
            <a:r>
              <a:rPr lang="nl-NL" dirty="0" smtClean="0">
                <a:ea typeface="+mn-ea"/>
              </a:rPr>
              <a:t>luchthavenbesluit?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AutoNum type="arabicPeriod" startAt="2"/>
              <a:defRPr/>
            </a:pPr>
            <a:endParaRPr lang="nl-NL" dirty="0">
              <a:ea typeface="+mn-ea"/>
            </a:endParaRPr>
          </a:p>
          <a:p>
            <a:pPr marL="457200" indent="-457200" eaLnBrk="1" fontAlgn="auto" hangingPunct="1">
              <a:spcAft>
                <a:spcPts val="0"/>
              </a:spcAft>
              <a:buFontTx/>
              <a:buAutoNum type="arabicPeriod" startAt="2"/>
              <a:defRPr/>
            </a:pPr>
            <a:r>
              <a:rPr lang="nl-NL" dirty="0" smtClean="0">
                <a:ea typeface="+mn-ea"/>
              </a:rPr>
              <a:t>Wat wil Defensie met de luchthaven?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AutoNum type="arabicPeriod" startAt="2"/>
              <a:defRPr/>
            </a:pPr>
            <a:endParaRPr lang="nl-NL" dirty="0">
              <a:ea typeface="+mn-ea"/>
            </a:endParaRPr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nl-NL" dirty="0" smtClean="0">
                <a:ea typeface="+mn-ea"/>
              </a:rPr>
              <a:t>4.  Wanneer gaat dit gebeuren?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AutoNum type="arabicPeriod" startAt="3"/>
              <a:defRPr/>
            </a:pPr>
            <a:endParaRPr lang="nl-NL" dirty="0">
              <a:ea typeface="+mn-ea"/>
            </a:endParaRPr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nl-NL" dirty="0" smtClean="0">
                <a:ea typeface="+mn-ea"/>
              </a:rPr>
              <a:t>5.  Procedure voorbereiding luchthavenbesluit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endParaRPr lang="nl-NL" dirty="0">
              <a:ea typeface="+mn-ea"/>
            </a:endParaRPr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nl-NL" dirty="0" smtClean="0">
                <a:ea typeface="+mn-ea"/>
              </a:rPr>
              <a:t>6.  Inspraak en participatie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endParaRPr lang="en-GB" dirty="0">
              <a:ea typeface="+mn-ea"/>
            </a:endParaRP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endParaRPr lang="en-GB" dirty="0">
              <a:ea typeface="+mn-ea"/>
            </a:endParaRP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endParaRPr lang="nl-NL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2"/>
          <p:cNvSpPr>
            <a:spLocks noGrp="1"/>
          </p:cNvSpPr>
          <p:nvPr>
            <p:ph type="title"/>
          </p:nvPr>
        </p:nvSpPr>
        <p:spPr>
          <a:xfrm>
            <a:off x="0" y="0"/>
            <a:ext cx="8624888" cy="677863"/>
          </a:xfrm>
        </p:spPr>
        <p:txBody>
          <a:bodyPr/>
          <a:lstStyle/>
          <a:p>
            <a:pPr eaLnBrk="1" hangingPunct="1"/>
            <a:r>
              <a:rPr lang="nl-NL" altLang="nl-NL" sz="2200" b="1" smtClean="0">
                <a:solidFill>
                  <a:schemeClr val="tx1"/>
                </a:solidFill>
              </a:rPr>
              <a:t>Waarom luchthavenbesluit</a:t>
            </a:r>
            <a:br>
              <a:rPr lang="nl-NL" altLang="nl-NL" sz="2200" b="1" smtClean="0">
                <a:solidFill>
                  <a:schemeClr val="tx1"/>
                </a:solidFill>
              </a:rPr>
            </a:br>
            <a:r>
              <a:rPr lang="nl-NL" altLang="nl-NL" sz="2200" b="1" smtClean="0">
                <a:solidFill>
                  <a:schemeClr val="tx1"/>
                </a:solidFill>
              </a:rPr>
              <a:t>en reactivering?</a:t>
            </a:r>
          </a:p>
        </p:txBody>
      </p:sp>
      <p:sp>
        <p:nvSpPr>
          <p:cNvPr id="9219" name="Tijdelijke aanduiding voor inhoud 1"/>
          <p:cNvSpPr>
            <a:spLocks noGrp="1"/>
          </p:cNvSpPr>
          <p:nvPr>
            <p:ph idx="1"/>
          </p:nvPr>
        </p:nvSpPr>
        <p:spPr>
          <a:xfrm>
            <a:off x="871538" y="1700213"/>
            <a:ext cx="7408862" cy="4425950"/>
          </a:xfrm>
        </p:spPr>
        <p:txBody>
          <a:bodyPr/>
          <a:lstStyle/>
          <a:p>
            <a:pPr marL="0" indent="0" eaLnBrk="1" hangingPunct="1">
              <a:buFont typeface="Symbol" panose="05050102010706020507" pitchFamily="18" charset="2"/>
              <a:buNone/>
            </a:pPr>
            <a:r>
              <a:rPr lang="nl-NL" altLang="nl-NL" smtClean="0"/>
              <a:t>Defensie zit voor militaire luchtvaart krap in zijn (geluids)ruimte, vooral na sluiting van Soesterberg, Twente en Valkenburg in vorige decennium</a:t>
            </a:r>
          </a:p>
          <a:p>
            <a:pPr marL="0" indent="0" eaLnBrk="1" hangingPunct="1">
              <a:buFont typeface="Symbol" panose="05050102010706020507" pitchFamily="18" charset="2"/>
              <a:buNone/>
            </a:pPr>
            <a:endParaRPr lang="nl-NL" altLang="nl-NL" smtClean="0"/>
          </a:p>
          <a:p>
            <a:pPr marL="0" indent="0" eaLnBrk="1" hangingPunct="1">
              <a:buFont typeface="Symbol" panose="05050102010706020507" pitchFamily="18" charset="2"/>
              <a:buNone/>
            </a:pPr>
            <a:r>
              <a:rPr lang="nl-NL" altLang="nl-NL" smtClean="0"/>
              <a:t>Alle vliegbases zitten nu ‘vol’ of bijna vol, terwijl activiteiten uitbreiden</a:t>
            </a:r>
          </a:p>
          <a:p>
            <a:pPr marL="0" indent="0" eaLnBrk="1" hangingPunct="1">
              <a:buFont typeface="Symbol" panose="05050102010706020507" pitchFamily="18" charset="2"/>
              <a:buNone/>
            </a:pPr>
            <a:endParaRPr lang="nl-NL" altLang="nl-NL" smtClean="0"/>
          </a:p>
          <a:p>
            <a:pPr marL="0" indent="0" eaLnBrk="1" hangingPunct="1">
              <a:buFont typeface="Symbol" panose="05050102010706020507" pitchFamily="18" charset="2"/>
              <a:buNone/>
            </a:pPr>
            <a:r>
              <a:rPr lang="nl-NL" altLang="nl-NL" smtClean="0"/>
              <a:t>Wettelijk tot 1 november 2021 de tijd om luchthavenbesluit te maken, ook voor De Peel </a:t>
            </a:r>
          </a:p>
          <a:p>
            <a:pPr marL="0" indent="0" eaLnBrk="1" hangingPunct="1">
              <a:buFont typeface="Symbol" panose="05050102010706020507" pitchFamily="18" charset="2"/>
              <a:buNone/>
            </a:pPr>
            <a:endParaRPr lang="nl-NL" altLang="nl-NL" smtClean="0"/>
          </a:p>
          <a:p>
            <a:pPr marL="0" indent="0" eaLnBrk="1" hangingPunct="1">
              <a:buFont typeface="Symbol" panose="05050102010706020507" pitchFamily="18" charset="2"/>
              <a:buNone/>
            </a:pPr>
            <a:r>
              <a:rPr lang="nl-NL" altLang="nl-NL" smtClean="0"/>
              <a:t>Defensie kan ruimte De Peel niet missen:</a:t>
            </a:r>
          </a:p>
          <a:p>
            <a:pPr marL="0" indent="0" eaLnBrk="1" hangingPunct="1">
              <a:buFont typeface="Symbol" panose="05050102010706020507" pitchFamily="18" charset="2"/>
              <a:buNone/>
            </a:pPr>
            <a:r>
              <a:rPr lang="nl-NL" altLang="nl-NL" smtClean="0"/>
              <a:t>Daarom luchthavenbesluit en reactivering</a:t>
            </a:r>
          </a:p>
          <a:p>
            <a:pPr marL="0" indent="0" eaLnBrk="1" hangingPunct="1">
              <a:buFont typeface="Symbol" panose="05050102010706020507" pitchFamily="18" charset="2"/>
              <a:buNone/>
            </a:pPr>
            <a:endParaRPr lang="nl-NL" altLang="nl-NL" smtClean="0"/>
          </a:p>
          <a:p>
            <a:pPr marL="0" indent="0" eaLnBrk="1" hangingPunct="1">
              <a:buFont typeface="Symbol" panose="05050102010706020507" pitchFamily="18" charset="2"/>
              <a:buNone/>
            </a:pPr>
            <a:endParaRPr lang="nl-NL" altLang="nl-NL" smtClean="0"/>
          </a:p>
          <a:p>
            <a:pPr marL="0" indent="0" eaLnBrk="1" hangingPunct="1">
              <a:buFont typeface="Symbol" panose="05050102010706020507" pitchFamily="18" charset="2"/>
              <a:buNone/>
            </a:pPr>
            <a:endParaRPr lang="nl-NL" altLang="nl-NL" sz="1800" smtClean="0"/>
          </a:p>
          <a:p>
            <a:pPr marL="0" indent="0" eaLnBrk="1" hangingPunct="1">
              <a:buFont typeface="Symbol" panose="05050102010706020507" pitchFamily="18" charset="2"/>
              <a:buNone/>
            </a:pPr>
            <a:endParaRPr lang="en-GB" altLang="nl-NL" sz="1800" smtClean="0"/>
          </a:p>
          <a:p>
            <a:pPr marL="0" indent="0" eaLnBrk="1" hangingPunct="1">
              <a:buFont typeface="Symbol" panose="05050102010706020507" pitchFamily="18" charset="2"/>
              <a:buNone/>
            </a:pPr>
            <a:endParaRPr lang="en-GB" altLang="nl-NL" sz="1800" smtClean="0"/>
          </a:p>
          <a:p>
            <a:pPr marL="0" indent="0" eaLnBrk="1" hangingPunct="1">
              <a:buFont typeface="Symbol" panose="05050102010706020507" pitchFamily="18" charset="2"/>
              <a:buNone/>
            </a:pPr>
            <a:r>
              <a:rPr lang="nl-NL" altLang="nl-NL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 smtClean="0"/>
          </a:p>
        </p:txBody>
      </p:sp>
      <p:sp>
        <p:nvSpPr>
          <p:cNvPr id="1024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nl-NL" altLang="nl-NL" smtClean="0"/>
              <a:t>In een luchthavenbesluit wordt vastgelegd welke activiteiten op de luchthaven worden uitgevoerd, met welke middelen (vliegtuigen, helikopters, drones, e.d.), en met welke intensiteit,</a:t>
            </a:r>
          </a:p>
          <a:p>
            <a:pPr marL="0" indent="0"/>
            <a:endParaRPr lang="nl-NL" altLang="nl-NL" smtClean="0"/>
          </a:p>
          <a:p>
            <a:pPr marL="0" indent="0"/>
            <a:r>
              <a:rPr lang="nl-NL" altLang="nl-NL" smtClean="0"/>
              <a:t>wat de openingstijden zijn,</a:t>
            </a:r>
          </a:p>
          <a:p>
            <a:pPr marL="0" indent="0"/>
            <a:endParaRPr lang="nl-NL" altLang="nl-NL" smtClean="0"/>
          </a:p>
          <a:p>
            <a:pPr marL="0" indent="0"/>
            <a:r>
              <a:rPr lang="nl-NL" altLang="nl-NL" smtClean="0"/>
              <a:t>en welke beperkingengebieden bij de luchthaven horen (o.a. beperkingen voor woningbouw en hoogbouw en andere activiteiten vlakbij de luchthaven)  </a:t>
            </a:r>
          </a:p>
        </p:txBody>
      </p:sp>
      <p:sp>
        <p:nvSpPr>
          <p:cNvPr id="10244" name="Rechthoek 3"/>
          <p:cNvSpPr>
            <a:spLocks noChangeArrowheads="1"/>
          </p:cNvSpPr>
          <p:nvPr/>
        </p:nvSpPr>
        <p:spPr bwMode="auto">
          <a:xfrm>
            <a:off x="0" y="0"/>
            <a:ext cx="68580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nl-NL" altLang="nl-NL" b="1"/>
              <a:t>Wat is een </a:t>
            </a:r>
          </a:p>
          <a:p>
            <a:r>
              <a:rPr lang="nl-NL" altLang="nl-NL" b="1"/>
              <a:t>luchthavenbesluit? (1)</a:t>
            </a:r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 smtClean="0"/>
          </a:p>
        </p:txBody>
      </p:sp>
      <p:sp>
        <p:nvSpPr>
          <p:cNvPr id="1126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nl-NL" altLang="nl-NL" smtClean="0"/>
              <a:t>Vanwege het belang van een luchthavenbesluit zowel voor Defensie als voor de omgeving wordt een zware procedure doorlopen met</a:t>
            </a:r>
          </a:p>
          <a:p>
            <a:pPr marL="0" indent="0"/>
            <a:r>
              <a:rPr lang="nl-NL" altLang="nl-NL" smtClean="0"/>
              <a:t> </a:t>
            </a:r>
          </a:p>
          <a:p>
            <a:pPr marL="0" indent="0"/>
            <a:r>
              <a:rPr lang="nl-NL" altLang="nl-NL" smtClean="0"/>
              <a:t>▪ een milieueffectrapportage </a:t>
            </a:r>
          </a:p>
          <a:p>
            <a:pPr marL="0" indent="0"/>
            <a:r>
              <a:rPr lang="nl-NL" altLang="nl-NL" smtClean="0"/>
              <a:t>▪ advisering door Commissie m.e.r.</a:t>
            </a:r>
          </a:p>
          <a:p>
            <a:pPr marL="0" indent="0"/>
            <a:r>
              <a:rPr lang="nl-NL" altLang="nl-NL" smtClean="0"/>
              <a:t>▪ twee maal ter inzagelegging</a:t>
            </a:r>
          </a:p>
          <a:p>
            <a:pPr marL="0" indent="0"/>
            <a:r>
              <a:rPr lang="nl-NL" altLang="nl-NL" smtClean="0"/>
              <a:t>▪ ambtelijk en bestuurlijk overleg met de regio</a:t>
            </a:r>
          </a:p>
          <a:p>
            <a:pPr marL="0" indent="0"/>
            <a:r>
              <a:rPr lang="nl-NL" altLang="nl-NL" smtClean="0"/>
              <a:t>▪ behandeling Ministerraad</a:t>
            </a:r>
          </a:p>
          <a:p>
            <a:pPr marL="0" indent="0"/>
            <a:r>
              <a:rPr lang="nl-NL" altLang="nl-NL" smtClean="0"/>
              <a:t>▪ advisering door Raad van State</a:t>
            </a:r>
          </a:p>
          <a:p>
            <a:pPr marL="0" indent="0"/>
            <a:r>
              <a:rPr lang="nl-NL" altLang="nl-NL" smtClean="0"/>
              <a:t>▪ mogelijkheid tot bezwaar</a:t>
            </a:r>
          </a:p>
        </p:txBody>
      </p:sp>
      <p:sp>
        <p:nvSpPr>
          <p:cNvPr id="11268" name="Rechthoek 3"/>
          <p:cNvSpPr>
            <a:spLocks noChangeArrowheads="1"/>
          </p:cNvSpPr>
          <p:nvPr/>
        </p:nvSpPr>
        <p:spPr bwMode="auto">
          <a:xfrm>
            <a:off x="0" y="0"/>
            <a:ext cx="68580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nl-NL" altLang="nl-NL" b="1"/>
              <a:t>Wat is een </a:t>
            </a:r>
          </a:p>
          <a:p>
            <a:r>
              <a:rPr lang="nl-NL" altLang="nl-NL" b="1"/>
              <a:t>luchthavenbesluit? (2)</a:t>
            </a:r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3"/>
          <p:cNvSpPr>
            <a:spLocks noGrp="1"/>
          </p:cNvSpPr>
          <p:nvPr>
            <p:ph type="title"/>
          </p:nvPr>
        </p:nvSpPr>
        <p:spPr>
          <a:xfrm>
            <a:off x="0" y="0"/>
            <a:ext cx="8697913" cy="769938"/>
          </a:xfrm>
        </p:spPr>
        <p:txBody>
          <a:bodyPr/>
          <a:lstStyle/>
          <a:p>
            <a:pPr eaLnBrk="1" hangingPunct="1"/>
            <a:r>
              <a:rPr lang="nl-NL" altLang="nl-NL" sz="2200" b="1" smtClean="0">
                <a:solidFill>
                  <a:schemeClr val="tx1"/>
                </a:solidFill>
                <a:cs typeface="Arial" panose="020B0604020202020204" pitchFamily="34" charset="0"/>
              </a:rPr>
              <a:t>Plannen voor militaire </a:t>
            </a:r>
            <a:br>
              <a:rPr lang="nl-NL" altLang="nl-NL" sz="2200" b="1" smtClean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nl-NL" altLang="nl-NL" sz="2200" b="1" smtClean="0">
                <a:solidFill>
                  <a:schemeClr val="tx1"/>
                </a:solidFill>
                <a:cs typeface="Arial" panose="020B0604020202020204" pitchFamily="34" charset="0"/>
              </a:rPr>
              <a:t>luchthaven </a:t>
            </a:r>
            <a:r>
              <a:rPr lang="nl-NL" altLang="nl-NL" sz="2800" b="1" smtClean="0">
                <a:solidFill>
                  <a:srgbClr val="0643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l-NL" altLang="nl-NL" sz="2800" smtClean="0"/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871538" y="1844675"/>
            <a:ext cx="7408862" cy="4281488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nl-NL" dirty="0" smtClean="0">
                <a:ea typeface="+mn-ea"/>
              </a:rPr>
              <a:t>In milieueffectrapportage worden verschillende varianten doorgerekend</a:t>
            </a: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endParaRPr lang="nl-NL" dirty="0">
              <a:ea typeface="+mn-ea"/>
            </a:endParaRP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nl-NL" dirty="0" smtClean="0">
                <a:ea typeface="+mn-ea"/>
              </a:rPr>
              <a:t>Maximale variant: </a:t>
            </a:r>
            <a:r>
              <a:rPr lang="nl-NL" i="1" dirty="0" err="1" smtClean="0">
                <a:ea typeface="+mn-ea"/>
              </a:rPr>
              <a:t>deployable</a:t>
            </a:r>
            <a:r>
              <a:rPr lang="nl-NL" i="1" dirty="0" smtClean="0">
                <a:ea typeface="+mn-ea"/>
              </a:rPr>
              <a:t> operating base</a:t>
            </a:r>
            <a:r>
              <a:rPr lang="nl-NL" dirty="0" smtClean="0">
                <a:ea typeface="+mn-ea"/>
              </a:rPr>
              <a:t> voor 12 jachtvliegtuigen die ongeveer 3 x 6 weken per jaar op De Peel opereren: 1800 sorties per jaar</a:t>
            </a: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endParaRPr lang="nl-NL" dirty="0">
              <a:ea typeface="+mn-ea"/>
            </a:endParaRP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nl-NL" dirty="0" smtClean="0">
                <a:ea typeface="+mn-ea"/>
              </a:rPr>
              <a:t>Daarnaast helikopteroperaties, ongeveer op het huidige niveau</a:t>
            </a: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endParaRPr lang="nl-NL" dirty="0">
              <a:ea typeface="+mn-ea"/>
            </a:endParaRP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nl-NL" dirty="0" smtClean="0">
                <a:ea typeface="+mn-ea"/>
              </a:rPr>
              <a:t>+ </a:t>
            </a:r>
            <a:r>
              <a:rPr lang="nl-NL" dirty="0" err="1" smtClean="0">
                <a:ea typeface="+mn-ea"/>
              </a:rPr>
              <a:t>dirtstrip</a:t>
            </a:r>
            <a:r>
              <a:rPr lang="nl-NL" dirty="0" smtClean="0">
                <a:ea typeface="+mn-ea"/>
              </a:rPr>
              <a:t> voor operaties Hercules met luchtmobiele brigade </a:t>
            </a: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endParaRPr lang="nl-NL" dirty="0">
              <a:ea typeface="+mn-ea"/>
            </a:endParaRP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endParaRPr lang="nl-NL" dirty="0" smtClean="0">
              <a:ea typeface="+mn-ea"/>
            </a:endParaRP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endParaRPr lang="nl-NL" dirty="0" smtClean="0">
              <a:ea typeface="+mn-ea"/>
            </a:endParaRP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endParaRPr lang="nl-NL" dirty="0" smtClean="0">
              <a:ea typeface="+mn-ea"/>
            </a:endParaRP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endParaRPr lang="nl-NL" dirty="0">
              <a:ea typeface="+mn-ea"/>
            </a:endParaRP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endParaRPr lang="nl-NL" dirty="0" smtClean="0">
              <a:ea typeface="+mn-ea"/>
            </a:endParaRP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endParaRPr lang="nl-NL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 smtClean="0"/>
          </a:p>
        </p:txBody>
      </p:sp>
      <p:sp>
        <p:nvSpPr>
          <p:cNvPr id="1331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nl-NL" altLang="nl-NL" smtClean="0"/>
              <a:t>1800 sorties = 3600 vliegbewegingen</a:t>
            </a:r>
          </a:p>
          <a:p>
            <a:pPr marL="0" indent="0"/>
            <a:endParaRPr lang="nl-NL" altLang="nl-NL" smtClean="0"/>
          </a:p>
          <a:p>
            <a:pPr marL="0" indent="0"/>
            <a:r>
              <a:rPr lang="nl-NL" altLang="nl-NL" smtClean="0"/>
              <a:t>Dit is het plafond, dat uitgaat van operaties van jachtvliegtuigen overdag</a:t>
            </a:r>
          </a:p>
          <a:p>
            <a:pPr marL="0" indent="0"/>
            <a:endParaRPr lang="nl-NL" altLang="nl-NL" smtClean="0"/>
          </a:p>
          <a:p>
            <a:pPr marL="0" indent="0"/>
            <a:r>
              <a:rPr lang="nl-NL" altLang="nl-NL" smtClean="0"/>
              <a:t>Avond-/nachtvluchten tellen zwaarder, dan dus minder vliegbewegingen</a:t>
            </a:r>
          </a:p>
          <a:p>
            <a:pPr marL="0" indent="0"/>
            <a:endParaRPr lang="nl-NL" altLang="nl-NL" smtClean="0"/>
          </a:p>
          <a:p>
            <a:pPr marL="0" indent="0"/>
            <a:r>
              <a:rPr lang="nl-NL" altLang="nl-NL" smtClean="0"/>
              <a:t>En vliegbewegingen van andere vliegtuigen en helikopters gaan van dit totaal aantal vliegbewegingen af </a:t>
            </a:r>
          </a:p>
        </p:txBody>
      </p:sp>
      <p:sp>
        <p:nvSpPr>
          <p:cNvPr id="13316" name="Rechthoek 3"/>
          <p:cNvSpPr>
            <a:spLocks noChangeArrowheads="1"/>
          </p:cNvSpPr>
          <p:nvPr/>
        </p:nvSpPr>
        <p:spPr bwMode="auto">
          <a:xfrm>
            <a:off x="0" y="0"/>
            <a:ext cx="68580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nl-NL" altLang="nl-NL" b="1">
                <a:cs typeface="Arial" panose="020B0604020202020204" pitchFamily="34" charset="0"/>
              </a:rPr>
              <a:t>Maximale variant </a:t>
            </a:r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 smtClean="0"/>
          </a:p>
        </p:txBody>
      </p:sp>
      <p:sp>
        <p:nvSpPr>
          <p:cNvPr id="1433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Symbol" panose="05050102010706020507" pitchFamily="18" charset="2"/>
              <a:buNone/>
            </a:pPr>
            <a:r>
              <a:rPr lang="nl-NL" altLang="nl-NL" smtClean="0"/>
              <a:t>▪ Naam locatie blijft ‘Luitenant-generaal Bestkazerne’</a:t>
            </a:r>
          </a:p>
          <a:p>
            <a:pPr marL="0" indent="0" eaLnBrk="1" hangingPunct="1">
              <a:buFont typeface="Symbol" panose="05050102010706020507" pitchFamily="18" charset="2"/>
              <a:buNone/>
            </a:pPr>
            <a:endParaRPr lang="nl-NL" altLang="nl-NL" smtClean="0"/>
          </a:p>
          <a:p>
            <a:pPr marL="0" indent="0" eaLnBrk="1" hangingPunct="1">
              <a:buFont typeface="Symbol" panose="05050102010706020507" pitchFamily="18" charset="2"/>
              <a:buNone/>
            </a:pPr>
            <a:r>
              <a:rPr lang="nl-NL" altLang="nl-NL" smtClean="0"/>
              <a:t>▪ Grondgebonden Luchtverdedigingscommando blijft</a:t>
            </a:r>
          </a:p>
          <a:p>
            <a:pPr marL="0" indent="0"/>
            <a:endParaRPr lang="nl-NL" alt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Afbeelding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ensieNL1">
  <a:themeElements>
    <a:clrScheme name="Defensie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2494C5"/>
      </a:accent1>
      <a:accent2>
        <a:srgbClr val="9ACCD4"/>
      </a:accent2>
      <a:accent3>
        <a:srgbClr val="004228"/>
      </a:accent3>
      <a:accent4>
        <a:srgbClr val="E17000"/>
      </a:accent4>
      <a:accent5>
        <a:srgbClr val="ACC8DF"/>
      </a:accent5>
      <a:accent6>
        <a:srgbClr val="8BB9C0"/>
      </a:accent6>
      <a:hlink>
        <a:srgbClr val="004228"/>
      </a:hlink>
      <a:folHlink>
        <a:srgbClr val="E17000"/>
      </a:folHlink>
    </a:clrScheme>
    <a:fontScheme name="defensieNL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b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b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ensieNL1 1">
        <a:dk1>
          <a:srgbClr val="000000"/>
        </a:dk1>
        <a:lt1>
          <a:srgbClr val="FFFFFF"/>
        </a:lt1>
        <a:dk2>
          <a:srgbClr val="2494C5"/>
        </a:dk2>
        <a:lt2>
          <a:srgbClr val="9ACCD4"/>
        </a:lt2>
        <a:accent1>
          <a:srgbClr val="2494C5"/>
        </a:accent1>
        <a:accent2>
          <a:srgbClr val="9ACCD4"/>
        </a:accent2>
        <a:accent3>
          <a:srgbClr val="FFFFFF"/>
        </a:accent3>
        <a:accent4>
          <a:srgbClr val="000000"/>
        </a:accent4>
        <a:accent5>
          <a:srgbClr val="ACC8DF"/>
        </a:accent5>
        <a:accent6>
          <a:srgbClr val="8BB9C0"/>
        </a:accent6>
        <a:hlink>
          <a:srgbClr val="004228"/>
        </a:hlink>
        <a:folHlink>
          <a:srgbClr val="E17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538</Words>
  <Application>Microsoft Office PowerPoint</Application>
  <PresentationFormat>Diavoorstelling (4:3)</PresentationFormat>
  <Paragraphs>116</Paragraphs>
  <Slides>13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20" baseType="lpstr">
      <vt:lpstr>Verdana</vt:lpstr>
      <vt:lpstr>MS PGothic</vt:lpstr>
      <vt:lpstr>Arial</vt:lpstr>
      <vt:lpstr>Symbol</vt:lpstr>
      <vt:lpstr>Wingdings</vt:lpstr>
      <vt:lpstr>Calibri</vt:lpstr>
      <vt:lpstr>defensieNL1</vt:lpstr>
      <vt:lpstr>Presentatie De Peel</vt:lpstr>
      <vt:lpstr>Inhoud presentatie</vt:lpstr>
      <vt:lpstr>Waarom luchthavenbesluit en reactivering?</vt:lpstr>
      <vt:lpstr>PowerPoint-presentatie</vt:lpstr>
      <vt:lpstr>PowerPoint-presentatie</vt:lpstr>
      <vt:lpstr>Plannen voor militaire  luchthaven  </vt:lpstr>
      <vt:lpstr>PowerPoint-presentatie</vt:lpstr>
      <vt:lpstr>PowerPoint-presentatie</vt:lpstr>
      <vt:lpstr>PowerPoint-presentatie</vt:lpstr>
      <vt:lpstr>Waneer gaat dit gebeuren?</vt:lpstr>
      <vt:lpstr>Procedure voorbereiding luchthavenbesluit (1)</vt:lpstr>
      <vt:lpstr>PowerPoint-presentatie</vt:lpstr>
      <vt:lpstr>PowerPoint-presentatie</vt:lpstr>
    </vt:vector>
  </TitlesOfParts>
  <Company>Ministerie van Defensie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ud0h4b5</dc:creator>
  <cp:lastModifiedBy>Niels van der Hoff</cp:lastModifiedBy>
  <cp:revision>55</cp:revision>
  <cp:lastPrinted>2019-06-25T13:31:58Z</cp:lastPrinted>
  <dcterms:created xsi:type="dcterms:W3CDTF">2010-02-03T14:58:21Z</dcterms:created>
  <dcterms:modified xsi:type="dcterms:W3CDTF">2019-10-09T20:22:54Z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uteur">
    <vt:lpwstr>Bert Kwast</vt:lpwstr>
  </property>
  <property fmtid="{D5CDD505-2E9C-101B-9397-08002B2CF9AE}" pid="3" name="_Functie">
    <vt:lpwstr/>
  </property>
  <property fmtid="{D5CDD505-2E9C-101B-9397-08002B2CF9AE}" pid="4" name="_Titel">
    <vt:lpwstr>Presentatie COVM Volkel</vt:lpwstr>
  </property>
  <property fmtid="{D5CDD505-2E9C-101B-9397-08002B2CF9AE}" pid="5" name="_SubTitel">
    <vt:lpwstr>Beste vriend of vijand?</vt:lpwstr>
  </property>
  <property fmtid="{D5CDD505-2E9C-101B-9397-08002B2CF9AE}" pid="6" name="_RvEBenaming">
    <vt:lpwstr>Hoofddirectie Beleid</vt:lpwstr>
  </property>
  <property fmtid="{D5CDD505-2E9C-101B-9397-08002B2CF9AE}" pid="7" name="_Afdeling">
    <vt:lpwstr/>
  </property>
  <property fmtid="{D5CDD505-2E9C-101B-9397-08002B2CF9AE}" pid="8" name="_Merking">
    <vt:lpwstr/>
  </property>
  <property fmtid="{D5CDD505-2E9C-101B-9397-08002B2CF9AE}" pid="9" name="_Rubricering">
    <vt:lpwstr/>
  </property>
  <property fmtid="{D5CDD505-2E9C-101B-9397-08002B2CF9AE}" pid="10" name="_Beleidsterrein">
    <vt:lpwstr>1</vt:lpwstr>
  </property>
  <property fmtid="{D5CDD505-2E9C-101B-9397-08002B2CF9AE}" pid="11" name="_LogoTaal">
    <vt:lpwstr>1</vt:lpwstr>
  </property>
  <property fmtid="{D5CDD505-2E9C-101B-9397-08002B2CF9AE}" pid="12" name="_RubriceringTaal">
    <vt:lpwstr>1</vt:lpwstr>
  </property>
  <property fmtid="{D5CDD505-2E9C-101B-9397-08002B2CF9AE}" pid="13" name="_PresentatieType">
    <vt:lpwstr>1</vt:lpwstr>
  </property>
</Properties>
</file>