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94" r:id="rId2"/>
  </p:sldMasterIdLst>
  <p:sldIdLst>
    <p:sldId id="256" r:id="rId3"/>
    <p:sldId id="257" r:id="rId4"/>
    <p:sldId id="258" r:id="rId5"/>
    <p:sldId id="259" r:id="rId6"/>
    <p:sldId id="270" r:id="rId7"/>
    <p:sldId id="260" r:id="rId8"/>
    <p:sldId id="269" r:id="rId9"/>
    <p:sldId id="261" r:id="rId10"/>
    <p:sldId id="265" r:id="rId11"/>
    <p:sldId id="266" r:id="rId12"/>
    <p:sldId id="262" r:id="rId13"/>
    <p:sldId id="263" r:id="rId14"/>
    <p:sldId id="264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6748D-F444-4BE3-8300-6F00C3A4465E}" type="datetimeFigureOut">
              <a:rPr lang="nl-NL" smtClean="0"/>
              <a:t>18-6-2018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98AD-5E6C-4C38-8C59-D09C749BD6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7155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6748D-F444-4BE3-8300-6F00C3A4465E}" type="datetimeFigureOut">
              <a:rPr lang="nl-NL" smtClean="0"/>
              <a:t>18-6-2018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98AD-5E6C-4C38-8C59-D09C749BD6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6631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6748D-F444-4BE3-8300-6F00C3A4465E}" type="datetimeFigureOut">
              <a:rPr lang="nl-NL" smtClean="0"/>
              <a:t>18-6-2018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98AD-5E6C-4C38-8C59-D09C749BD623}" type="slidenum">
              <a:rPr lang="nl-NL" smtClean="0"/>
              <a:t>‹nr.›</a:t>
            </a:fld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0858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6748D-F444-4BE3-8300-6F00C3A4465E}" type="datetimeFigureOut">
              <a:rPr lang="nl-NL" smtClean="0"/>
              <a:t>18-6-2018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98AD-5E6C-4C38-8C59-D09C749BD6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6881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6748D-F444-4BE3-8300-6F00C3A4465E}" type="datetimeFigureOut">
              <a:rPr lang="nl-NL" smtClean="0"/>
              <a:t>18-6-2018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98AD-5E6C-4C38-8C59-D09C749BD623}" type="slidenum">
              <a:rPr lang="nl-NL" smtClean="0"/>
              <a:t>‹nr.›</a:t>
            </a:fld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8371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6748D-F444-4BE3-8300-6F00C3A4465E}" type="datetimeFigureOut">
              <a:rPr lang="nl-NL" smtClean="0"/>
              <a:t>18-6-2018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98AD-5E6C-4C38-8C59-D09C749BD6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5886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6748D-F444-4BE3-8300-6F00C3A4465E}" type="datetimeFigureOut">
              <a:rPr lang="nl-NL" smtClean="0"/>
              <a:t>18-6-2018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98AD-5E6C-4C38-8C59-D09C749BD6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8953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6748D-F444-4BE3-8300-6F00C3A4465E}" type="datetimeFigureOut">
              <a:rPr lang="nl-NL" smtClean="0"/>
              <a:t>18-6-2018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98AD-5E6C-4C38-8C59-D09C749BD6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8722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67395-E55E-47E4-AEE0-309B92A57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C74307-A258-4EEA-8FEF-552D2CB57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302B-1A51-41B8-A80D-8E905385F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4520-9139-4C96-8AAA-3C86AA7A9439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1B6C6-5E80-4EAD-9D22-8AE24DDFB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1FDBF-7057-4B64-826A-270FF1DFE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5010-A4B0-4F89-831B-FC58008F84C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8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1DCBC-F31B-454E-A3D3-F1C517736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B4D4F-966D-44B4-B22F-EFC3EC79F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7701B-909A-4796-807D-794B5764B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4520-9139-4C96-8AAA-3C86AA7A9439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A9CAB-6224-41C6-B04B-010C244A8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B3FD1-F7B5-4ED8-8177-BD3A92F78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5010-A4B0-4F89-831B-FC58008F84C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7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8C520-98E6-44CA-8FD8-F9CD6ED04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C75284-8613-4640-9553-09079B869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A8224-98C6-456C-B273-B5B0AA15E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4520-9139-4C96-8AAA-3C86AA7A9439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471F6-4041-49B4-B58E-B253B62F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1A9D6-71EB-421D-937B-AF20FE123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5010-A4B0-4F89-831B-FC58008F84C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40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6748D-F444-4BE3-8300-6F00C3A4465E}" type="datetimeFigureOut">
              <a:rPr lang="nl-NL" smtClean="0"/>
              <a:t>18-6-2018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98AD-5E6C-4C38-8C59-D09C749BD6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1203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B2F05-4904-42A3-861D-69059A7F7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6CF4B-ACB3-4881-89FC-166618B5C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42567D-8DE3-4672-AA7C-41D7557C9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A956F-3E3B-494E-B067-2A5C9B9C8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4520-9139-4C96-8AAA-3C86AA7A9439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6B7886-85FE-4959-8C08-6610C5057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48F56-05A9-405A-9EC1-876333967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5010-A4B0-4F89-831B-FC58008F84C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83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A128A-5EA1-45A6-A179-6C0E9221A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821AC8-7E20-4D84-BA8C-6F84B1DDA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2EFA66-78D1-4D03-B123-2CBD1671C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EAB246-3547-4723-92E7-8D288C4D30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ED4817-88D9-4CF7-89C3-7889DFFCD7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FECDC1-23C6-4378-AD79-769848230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4520-9139-4C96-8AAA-3C86AA7A9439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5C206C-8603-42C7-8739-27F89D317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81081A-F545-4B9A-9C83-5EBA6B494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5010-A4B0-4F89-831B-FC58008F84C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68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0B5E3-979B-499E-BD92-139E4F9D8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77C6E0-DB2F-477C-A4B5-8D967F400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4520-9139-4C96-8AAA-3C86AA7A9439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948C6E-67C1-4ABA-928A-E2528A095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C04FA-A5A4-432E-98AB-0FFB55E71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5010-A4B0-4F89-831B-FC58008F84C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565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EBEBD8-1341-4E43-BA58-B49638655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4520-9139-4C96-8AAA-3C86AA7A9439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9F91BD-17BD-42D4-87AE-91117FA1B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5CF52-3551-4F16-9782-4A7398F4C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5010-A4B0-4F89-831B-FC58008F84C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23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2B792-F78F-4B01-B715-33DF5333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11BB3-277E-4A14-A594-21AA2310F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29EE8-9696-49EC-9454-DD7ED4949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A5569-CB0D-48AA-A362-B6028B533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4520-9139-4C96-8AAA-3C86AA7A9439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D3AAF-442E-44E8-94F5-733FC0842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1D03E-FE13-4A51-883E-FD88E138B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5010-A4B0-4F89-831B-FC58008F84C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364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7C1BA-3CF3-4F78-A22A-47637FF3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9CF79E-8E8F-434E-8D01-32AF4515A0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5131D4-CFE5-4815-A1E7-E984A52FE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578C5-73A5-4880-89CE-4A135B3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4520-9139-4C96-8AAA-3C86AA7A9439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E6B3D-8295-4CE8-A8BA-1A0BB1271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9E6B11-A743-49F5-9BDA-4BC18EA5E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5010-A4B0-4F89-831B-FC58008F84C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18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87AD7-2DAF-4FA9-B810-71C866DD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803BED-74F2-4BCF-82BD-826315A81A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DC9F1-FA41-453A-8E0F-EC639B172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4520-9139-4C96-8AAA-3C86AA7A9439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7FD10-3024-4EE4-B080-92C78DD5F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E1061-1E5F-45E7-B74F-8BB0F884B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5010-A4B0-4F89-831B-FC58008F84C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92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9E9896-B6E8-4905-B1BA-E1128114A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81C1E8-8384-4213-A56D-A982824145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8AD25-9776-4556-99F3-D9C081524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4520-9139-4C96-8AAA-3C86AA7A9439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CD978-E57D-4634-AAFB-178B752DF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497DA-F804-4F5E-B658-82976FC8F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5010-A4B0-4F89-831B-FC58008F84C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86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6748D-F444-4BE3-8300-6F00C3A4465E}" type="datetimeFigureOut">
              <a:rPr lang="nl-NL" smtClean="0"/>
              <a:t>18-6-2018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98AD-5E6C-4C38-8C59-D09C749BD6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814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6748D-F444-4BE3-8300-6F00C3A4465E}" type="datetimeFigureOut">
              <a:rPr lang="nl-NL" smtClean="0"/>
              <a:t>18-6-2018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98AD-5E6C-4C38-8C59-D09C749BD6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6619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6748D-F444-4BE3-8300-6F00C3A4465E}" type="datetimeFigureOut">
              <a:rPr lang="nl-NL" smtClean="0"/>
              <a:t>18-6-2018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98AD-5E6C-4C38-8C59-D09C749BD6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7028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6748D-F444-4BE3-8300-6F00C3A4465E}" type="datetimeFigureOut">
              <a:rPr lang="nl-NL" smtClean="0"/>
              <a:t>18-6-2018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98AD-5E6C-4C38-8C59-D09C749BD6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5699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6748D-F444-4BE3-8300-6F00C3A4465E}" type="datetimeFigureOut">
              <a:rPr lang="nl-NL" smtClean="0"/>
              <a:t>18-6-2018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98AD-5E6C-4C38-8C59-D09C749BD6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0340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6748D-F444-4BE3-8300-6F00C3A4465E}" type="datetimeFigureOut">
              <a:rPr lang="nl-NL" smtClean="0"/>
              <a:t>18-6-2018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98AD-5E6C-4C38-8C59-D09C749BD6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3857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98AD-5E6C-4C38-8C59-D09C749BD623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6748D-F444-4BE3-8300-6F00C3A4465E}" type="datetimeFigureOut">
              <a:rPr lang="nl-NL" smtClean="0"/>
              <a:t>18-6-2018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9583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6748D-F444-4BE3-8300-6F00C3A4465E}" type="datetimeFigureOut">
              <a:rPr lang="nl-NL" smtClean="0"/>
              <a:t>18-6-2018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87098AD-5E6C-4C38-8C59-D09C749BD6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12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6FC66-14D8-48CA-ACB8-0E62B950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2F912-4215-468A-B0C4-E44C9FD96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AA29E-407E-4D8A-8975-4DA2C3942C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44520-9139-4C96-8AAA-3C86AA7A9439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018B4-E566-498D-8A19-FDAA73C74C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9A3D8-AF8C-4289-80D3-88284A983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5010-A4B0-4F89-831B-FC58008F84C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8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homedesigner8.blogspot.com/2015/08/curtain-printed-cloth-designs.html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7D1E448-1B50-4BA1-8A49-0C0F98ED3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7" y="13410"/>
            <a:ext cx="2608385" cy="260838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A376B60-7D74-489E-83B0-B63CF493A8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Openbare vergadering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BE22C6F-4F42-41CB-ADA9-E6B0018688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nl-NL" dirty="0"/>
              <a:t>18-6-2018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535E23B-54B7-420D-9DE4-5C97A59EA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83" y="5147732"/>
            <a:ext cx="1646302" cy="164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78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DB467B-6B7B-41D5-A897-C35187F13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10820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nl-NL" sz="7200" dirty="0">
                <a:solidFill>
                  <a:schemeClr val="tx1"/>
                </a:solidFill>
              </a:rPr>
              <a:t>Mededelingen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D85D49B-5508-458F-9B2A-EFFF8D0F6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843" y="3921809"/>
            <a:ext cx="1771650" cy="177165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6FD3755A-65E0-441F-94C1-40C33E835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4" y="160216"/>
            <a:ext cx="1809262" cy="1809262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86D3FF50-6154-4B09-B4A9-608E3EE58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83" y="5147732"/>
            <a:ext cx="1646302" cy="164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09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53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B8DE775F-75C3-43C9-B946-0D54AD323BB5}"/>
              </a:ext>
            </a:extLst>
          </p:cNvPr>
          <p:cNvSpPr/>
          <p:nvPr/>
        </p:nvSpPr>
        <p:spPr>
          <a:xfrm>
            <a:off x="3362632" y="796413"/>
            <a:ext cx="5378245" cy="52602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C76B2B4-0182-4E53-9F28-B9DA20ED8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9767" y="104713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9A6A48-DA51-439B-B6F9-DFBF61F83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9767" y="150433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53612BE-9760-40C6-A7F9-51E7D0EDB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9767" y="150433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9F8A64C2-5109-4204-8D3F-069E6CA7FA41}"/>
              </a:ext>
            </a:extLst>
          </p:cNvPr>
          <p:cNvSpPr txBox="1"/>
          <p:nvPr/>
        </p:nvSpPr>
        <p:spPr>
          <a:xfrm>
            <a:off x="4311219" y="1494503"/>
            <a:ext cx="3481070" cy="1143000"/>
          </a:xfrm>
          <a:prstGeom prst="rect">
            <a:avLst/>
          </a:prstGeom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DE RIPS</a:t>
            </a:r>
            <a:endParaRPr kumimoji="0" lang="en-US" sz="11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BC61F6AB-BA65-4B22-A782-7550501AC7AA}"/>
              </a:ext>
            </a:extLst>
          </p:cNvPr>
          <p:cNvSpPr txBox="1"/>
          <p:nvPr/>
        </p:nvSpPr>
        <p:spPr>
          <a:xfrm>
            <a:off x="4216604" y="2348271"/>
            <a:ext cx="3670300" cy="370840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9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89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F821472-DA9B-407A-81BD-4AFE979837A9}"/>
              </a:ext>
            </a:extLst>
          </p:cNvPr>
          <p:cNvSpPr/>
          <p:nvPr/>
        </p:nvSpPr>
        <p:spPr>
          <a:xfrm>
            <a:off x="4208206" y="13846"/>
            <a:ext cx="3637936" cy="68441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BA8141-BEF9-4784-938A-5B727076E345}"/>
              </a:ext>
            </a:extLst>
          </p:cNvPr>
          <p:cNvGrpSpPr/>
          <p:nvPr/>
        </p:nvGrpSpPr>
        <p:grpSpPr>
          <a:xfrm>
            <a:off x="4345490" y="13846"/>
            <a:ext cx="3402259" cy="3705093"/>
            <a:chOff x="4729019" y="2189018"/>
            <a:chExt cx="2278276" cy="2459972"/>
          </a:xfrm>
          <a:noFill/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A99ED49-8BAF-4484-B3B3-6C5FC8E0C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74527" y="3464920"/>
              <a:ext cx="1587260" cy="1184070"/>
            </a:xfrm>
            <a:prstGeom prst="rect">
              <a:avLst/>
            </a:prstGeom>
            <a:grpFill/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B7EB34-186B-4FF6-AD67-C2D5389D16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7" t="18181" r="8788" b="31385"/>
            <a:stretch/>
          </p:blipFill>
          <p:spPr>
            <a:xfrm>
              <a:off x="4729019" y="2189018"/>
              <a:ext cx="2278276" cy="1275902"/>
            </a:xfrm>
            <a:prstGeom prst="rect">
              <a:avLst/>
            </a:prstGeom>
            <a:grpFill/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C09ABEB-8545-458B-A376-7B92C11B6C51}"/>
              </a:ext>
            </a:extLst>
          </p:cNvPr>
          <p:cNvSpPr/>
          <p:nvPr/>
        </p:nvSpPr>
        <p:spPr>
          <a:xfrm>
            <a:off x="5323861" y="4011197"/>
            <a:ext cx="1724511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Werkgroepen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Versieringen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Organisatie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Communicatie</a:t>
            </a:r>
            <a:endParaRPr kumimoji="0" lang="en-US" sz="20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Begeleiding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Jong &amp; Oud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</a:t>
            </a:r>
            <a:r>
              <a:rPr kumimoji="0" lang="nl-NL" sz="2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endParaRPr kumimoji="0" lang="en-US" sz="20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EFE346-095E-4535-BD0D-8F3E2CB69EA0}"/>
              </a:ext>
            </a:extLst>
          </p:cNvPr>
          <p:cNvSpPr/>
          <p:nvPr/>
        </p:nvSpPr>
        <p:spPr>
          <a:xfrm rot="20100566">
            <a:off x="7956896" y="4143595"/>
            <a:ext cx="21527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ctiviteiten</a:t>
            </a:r>
            <a:endParaRPr kumimoji="0" lang="en-US" sz="32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EAE1C1-E0A7-4DA5-B617-AB1059C83539}"/>
              </a:ext>
            </a:extLst>
          </p:cNvPr>
          <p:cNvSpPr/>
          <p:nvPr/>
        </p:nvSpPr>
        <p:spPr>
          <a:xfrm rot="1271634">
            <a:off x="9266347" y="5227278"/>
            <a:ext cx="31181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Tijdelijk</a:t>
            </a: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Museum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3AAA68-10FC-4DE6-9206-C37AE6AA05AA}"/>
              </a:ext>
            </a:extLst>
          </p:cNvPr>
          <p:cNvSpPr/>
          <p:nvPr/>
        </p:nvSpPr>
        <p:spPr>
          <a:xfrm rot="20277208">
            <a:off x="8095603" y="5632826"/>
            <a:ext cx="15456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Pubquiz</a:t>
            </a:r>
            <a:endParaRPr kumimoji="0" lang="en-US" sz="32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416386-D121-4C7C-88FE-757405FA6C2E}"/>
              </a:ext>
            </a:extLst>
          </p:cNvPr>
          <p:cNvSpPr/>
          <p:nvPr/>
        </p:nvSpPr>
        <p:spPr>
          <a:xfrm rot="20230044">
            <a:off x="8235566" y="2340577"/>
            <a:ext cx="2632837" cy="584775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Voorstellingen</a:t>
            </a:r>
            <a:endParaRPr kumimoji="0" lang="en-US" sz="32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76F67E-864C-4809-BE6F-1A65278FB4D2}"/>
              </a:ext>
            </a:extLst>
          </p:cNvPr>
          <p:cNvSpPr/>
          <p:nvPr/>
        </p:nvSpPr>
        <p:spPr>
          <a:xfrm rot="20334302">
            <a:off x="8112475" y="847577"/>
            <a:ext cx="22815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Festiviteiten</a:t>
            </a:r>
            <a:endParaRPr kumimoji="0" lang="en-US" sz="32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4A3C5-347F-4D0D-8ED4-CC6FC8ADAFC6}"/>
              </a:ext>
            </a:extLst>
          </p:cNvPr>
          <p:cNvSpPr/>
          <p:nvPr/>
        </p:nvSpPr>
        <p:spPr>
          <a:xfrm rot="1369707">
            <a:off x="9612884" y="3423841"/>
            <a:ext cx="24250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Bedrijvendag</a:t>
            </a:r>
            <a:endParaRPr kumimoji="0" lang="en-US" sz="32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F920A8-7D34-4880-8BC3-7D6AFCA6E414}"/>
              </a:ext>
            </a:extLst>
          </p:cNvPr>
          <p:cNvSpPr/>
          <p:nvPr/>
        </p:nvSpPr>
        <p:spPr>
          <a:xfrm>
            <a:off x="9194141" y="5371839"/>
            <a:ext cx="1524776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  <a:endParaRPr kumimoji="0" lang="en-US" sz="8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C582AD-3C0E-4BA8-93E3-290BA3997F9E}"/>
              </a:ext>
            </a:extLst>
          </p:cNvPr>
          <p:cNvSpPr/>
          <p:nvPr/>
        </p:nvSpPr>
        <p:spPr>
          <a:xfrm>
            <a:off x="277286" y="168239"/>
            <a:ext cx="3631717" cy="66171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 jij ideeën, wil je meehelpen 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meedenken om er een super 100 jarig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jubileum </a:t>
            </a: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 </a:t>
            </a: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</a:t>
            </a: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maken</a:t>
            </a: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aat</a:t>
            </a: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het </a:t>
            </a: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ons</a:t>
            </a: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weten</a:t>
            </a: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amen </a:t>
            </a: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maken</a:t>
            </a: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 </a:t>
            </a: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</a:t>
            </a:r>
            <a:endParaRPr kumimoji="0" lang="en-US" sz="32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ets</a:t>
            </a: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moois</a:t>
            </a: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(Dit wil je niet missen, hoe vaak ga je dit nog meemaken! )</a:t>
            </a:r>
            <a:endParaRPr kumimoji="0" lang="en-US" sz="20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5FBED2-CF19-4CCE-8DB9-ED5886495AEC}"/>
              </a:ext>
            </a:extLst>
          </p:cNvPr>
          <p:cNvSpPr/>
          <p:nvPr/>
        </p:nvSpPr>
        <p:spPr>
          <a:xfrm>
            <a:off x="9278755" y="-714044"/>
            <a:ext cx="1524776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  <a:endParaRPr kumimoji="0" lang="en-US" sz="8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87FD17-3D72-416D-878C-EF80292FF2DD}"/>
              </a:ext>
            </a:extLst>
          </p:cNvPr>
          <p:cNvSpPr/>
          <p:nvPr/>
        </p:nvSpPr>
        <p:spPr>
          <a:xfrm rot="1369707">
            <a:off x="10109525" y="1420034"/>
            <a:ext cx="14318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Muziek</a:t>
            </a:r>
            <a:endParaRPr kumimoji="0" lang="en-US" sz="32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607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4815A7B4-532E-48C9-AC24-D78ACF333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72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074" name="Picture 2" descr="https://pubblestorage.blob.core.windows.net/350eaab2/content/2018/1/7658fd14-41a0-4434-abfb-ee7e1a892e54.jpg">
            <a:extLst>
              <a:ext uri="{FF2B5EF4-FFF2-40B4-BE49-F238E27FC236}">
                <a16:creationId xmlns:a16="http://schemas.microsoft.com/office/drawing/2014/main" id="{3C07EA8C-347E-422C-B65B-8DD2D9FACB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840" y="934222"/>
            <a:ext cx="5592288" cy="329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6BDAB41-8952-4DB5-B329-F0ADC2D58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000" dirty="0" err="1">
                <a:solidFill>
                  <a:schemeClr val="tx1"/>
                </a:solidFill>
              </a:rPr>
              <a:t>Rondvraag</a:t>
            </a:r>
            <a:endParaRPr lang="en-US" sz="8000" dirty="0">
              <a:solidFill>
                <a:schemeClr val="tx1"/>
              </a:solidFill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F75661D0-3F54-4469-9E20-4C37AC0AB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0" y="154469"/>
            <a:ext cx="2518393" cy="251839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838FD10-B7FE-493D-B124-29BD035B5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83" y="5147732"/>
            <a:ext cx="1646302" cy="164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54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7F84CE-F860-42A6-AFFB-2706D3B00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16" y="1951382"/>
            <a:ext cx="9049762" cy="2955236"/>
          </a:xfrm>
        </p:spPr>
        <p:txBody>
          <a:bodyPr>
            <a:noAutofit/>
          </a:bodyPr>
          <a:lstStyle/>
          <a:p>
            <a:pPr algn="ctr"/>
            <a:r>
              <a:rPr lang="nl-NL" sz="6600" dirty="0">
                <a:solidFill>
                  <a:schemeClr val="tx1"/>
                </a:solidFill>
              </a:rPr>
              <a:t>Hartelijk dank voor uw komst!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CB06567-F4C5-4E7D-B9A2-564B188C6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082018" cy="208201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C9642FC-4406-4D37-B80F-E14AC838D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83" y="5147732"/>
            <a:ext cx="1646302" cy="164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01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13CE6C-5AB8-4B10-A502-E8DFCEB07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39278"/>
            <a:ext cx="10136440" cy="1320800"/>
          </a:xfrm>
        </p:spPr>
        <p:txBody>
          <a:bodyPr>
            <a:noAutofit/>
          </a:bodyPr>
          <a:lstStyle/>
          <a:p>
            <a:pPr algn="ctr"/>
            <a:r>
              <a:rPr lang="nl-NL" sz="8800" dirty="0">
                <a:solidFill>
                  <a:schemeClr val="tx1"/>
                </a:solidFill>
              </a:rPr>
              <a:t>Asbestverwijdering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1332F6-3B54-4D4B-8B61-62236E376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8328" y="4318722"/>
            <a:ext cx="3880598" cy="540408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Marc Kerkhof en Dave </a:t>
            </a:r>
            <a:r>
              <a:rPr lang="nl-NL" dirty="0" err="1">
                <a:solidFill>
                  <a:schemeClr val="tx1"/>
                </a:solidFill>
              </a:rPr>
              <a:t>Rensman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7015E61-C81E-408D-882A-90F3AABC5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7" y="13410"/>
            <a:ext cx="2608385" cy="260838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B27A186-F5B1-4EA8-A068-6489069C8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83" y="5147732"/>
            <a:ext cx="1646302" cy="164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89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5254B-A106-45D0-BB8F-FBB84BD8A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 err="1">
                <a:solidFill>
                  <a:schemeClr val="tx1"/>
                </a:solidFill>
              </a:rPr>
              <a:t>Hondenuitlaatvoorzieningen</a:t>
            </a:r>
            <a:endParaRPr lang="nl-NL" b="1" dirty="0">
              <a:solidFill>
                <a:schemeClr val="tx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F463682-C00B-400E-94A9-5A2D22074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1" y="119641"/>
            <a:ext cx="1575577" cy="157557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51FDFCE-DFDF-49DB-829D-B6AD607E1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537" y="5253963"/>
            <a:ext cx="994437" cy="99443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BD08DC1-B982-4926-8E2E-91980DE822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35" t="17568" r="18423" b="6840"/>
          <a:stretch/>
        </p:blipFill>
        <p:spPr>
          <a:xfrm>
            <a:off x="1643269" y="1499333"/>
            <a:ext cx="745444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88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4DB3EF-7750-49BF-A2F7-97422DC37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793406"/>
            <a:ext cx="8596668" cy="1320800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chemeClr val="tx1"/>
                </a:solidFill>
              </a:rPr>
              <a:t>Rabobank clubkascampagne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FB27B6-E4DC-44F3-A1A3-DBA6A37F2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90"/>
            <a:ext cx="8596668" cy="476594"/>
          </a:xfrm>
        </p:spPr>
        <p:txBody>
          <a:bodyPr/>
          <a:lstStyle/>
          <a:p>
            <a:pPr marL="0" indent="0" algn="ctr">
              <a:buNone/>
            </a:pPr>
            <a:r>
              <a:rPr lang="nl-NL" dirty="0">
                <a:solidFill>
                  <a:schemeClr val="tx1"/>
                </a:solidFill>
              </a:rPr>
              <a:t>Ans Ploegmakers</a:t>
            </a:r>
            <a:endParaRPr lang="nl-NL" dirty="0"/>
          </a:p>
        </p:txBody>
      </p:sp>
      <p:pic>
        <p:nvPicPr>
          <p:cNvPr id="1026" name="Picture 2" descr="https://www.kvapollo.nl/wp-content/uploads/formidable/6/Rabobank-Clubkas-641x321.png">
            <a:extLst>
              <a:ext uri="{FF2B5EF4-FFF2-40B4-BE49-F238E27FC236}">
                <a16:creationId xmlns:a16="http://schemas.microsoft.com/office/drawing/2014/main" id="{B593774D-C55A-4C2E-B00D-49F705486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771" y="3007069"/>
            <a:ext cx="6105525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E61CD84-5A4C-4B47-AE07-E58685F0A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1" y="119641"/>
            <a:ext cx="1575577" cy="157557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0EEC5AD-7B98-41EC-9D31-C466A2FC9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537" y="5253963"/>
            <a:ext cx="994437" cy="99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51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C622A22D-7608-424E-B008-8F024B553B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9864268"/>
              </p:ext>
            </p:extLst>
          </p:nvPr>
        </p:nvGraphicFramePr>
        <p:xfrm>
          <a:off x="115956" y="0"/>
          <a:ext cx="11960087" cy="6806174"/>
        </p:xfrm>
        <a:graphic>
          <a:graphicData uri="http://schemas.openxmlformats.org/drawingml/2006/table">
            <a:tbl>
              <a:tblPr/>
              <a:tblGrid>
                <a:gridCol w="344613">
                  <a:extLst>
                    <a:ext uri="{9D8B030D-6E8A-4147-A177-3AD203B41FA5}">
                      <a16:colId xmlns:a16="http://schemas.microsoft.com/office/drawing/2014/main" val="3964682134"/>
                    </a:ext>
                  </a:extLst>
                </a:gridCol>
                <a:gridCol w="2643754">
                  <a:extLst>
                    <a:ext uri="{9D8B030D-6E8A-4147-A177-3AD203B41FA5}">
                      <a16:colId xmlns:a16="http://schemas.microsoft.com/office/drawing/2014/main" val="3699003841"/>
                    </a:ext>
                  </a:extLst>
                </a:gridCol>
                <a:gridCol w="6665843">
                  <a:extLst>
                    <a:ext uri="{9D8B030D-6E8A-4147-A177-3AD203B41FA5}">
                      <a16:colId xmlns:a16="http://schemas.microsoft.com/office/drawing/2014/main" val="742446263"/>
                    </a:ext>
                  </a:extLst>
                </a:gridCol>
                <a:gridCol w="834887">
                  <a:extLst>
                    <a:ext uri="{9D8B030D-6E8A-4147-A177-3AD203B41FA5}">
                      <a16:colId xmlns:a16="http://schemas.microsoft.com/office/drawing/2014/main" val="3174774719"/>
                    </a:ext>
                  </a:extLst>
                </a:gridCol>
                <a:gridCol w="675861">
                  <a:extLst>
                    <a:ext uri="{9D8B030D-6E8A-4147-A177-3AD203B41FA5}">
                      <a16:colId xmlns:a16="http://schemas.microsoft.com/office/drawing/2014/main" val="999462188"/>
                    </a:ext>
                  </a:extLst>
                </a:gridCol>
                <a:gridCol w="795129">
                  <a:extLst>
                    <a:ext uri="{9D8B030D-6E8A-4147-A177-3AD203B41FA5}">
                      <a16:colId xmlns:a16="http://schemas.microsoft.com/office/drawing/2014/main" val="3546109827"/>
                    </a:ext>
                  </a:extLst>
                </a:gridCol>
              </a:tblGrid>
              <a:tr h="483610"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Nr.</a:t>
                      </a:r>
                      <a:endParaRPr lang="nl-NL" sz="1800" dirty="0">
                        <a:effectLst/>
                        <a:latin typeface="Roboto"/>
                      </a:endParaRPr>
                    </a:p>
                  </a:txBody>
                  <a:tcPr marL="36826" marR="3682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Clubnaam</a:t>
                      </a:r>
                      <a:endParaRPr lang="nl-NL" sz="1800" dirty="0">
                        <a:effectLst/>
                        <a:latin typeface="Roboto"/>
                      </a:endParaRPr>
                    </a:p>
                  </a:txBody>
                  <a:tcPr marL="36826" marR="3682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Bestedingsdoel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WAAR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Aant</a:t>
                      </a:r>
                      <a:r>
                        <a:rPr lang="nl-N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  <a:p>
                      <a:r>
                        <a:rPr lang="nl-N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Stem.</a:t>
                      </a:r>
                      <a:endParaRPr lang="nl-NL" sz="1800" dirty="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bedrag</a:t>
                      </a:r>
                      <a:endParaRPr lang="nl-NL" sz="1800" dirty="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906878"/>
                  </a:ext>
                </a:extLst>
              </a:tr>
              <a:tr h="480344">
                <a:tc>
                  <a:txBody>
                    <a:bodyPr/>
                    <a:lstStyle/>
                    <a:p>
                      <a:pPr algn="r"/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Handboog de Batavieren</a:t>
                      </a:r>
                      <a:endParaRPr lang="nl-NL" sz="1800" dirty="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Materialen voor opleiding van beginnende jeugdschutters uit ons dorp en omgeving.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Rips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nl-NL" sz="1800" dirty="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87,12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971633"/>
                  </a:ext>
                </a:extLst>
              </a:tr>
              <a:tr h="480344">
                <a:tc>
                  <a:txBody>
                    <a:bodyPr/>
                    <a:lstStyle/>
                    <a:p>
                      <a:pPr algn="r"/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Carnavalsvereniging De </a:t>
                      </a:r>
                      <a:r>
                        <a:rPr lang="nl-NL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Streupers</a:t>
                      </a:r>
                      <a:endParaRPr lang="nl-NL" sz="1800" dirty="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Het organiseren van de diverse carnavalsactiviteiten voor jong en oud.</a:t>
                      </a:r>
                      <a:endParaRPr lang="nl-NL" sz="1800" dirty="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Rips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182,16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71289"/>
                  </a:ext>
                </a:extLst>
              </a:tr>
              <a:tr h="720516">
                <a:tc>
                  <a:txBody>
                    <a:bodyPr/>
                    <a:lstStyle/>
                    <a:p>
                      <a:pPr algn="r"/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Stichting Ploegefist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Aan het behoud van de leefbaarheid van De Rips voor de jeugd. Door samen met, en voor het Ripse jeugd verenigingsleven geld in te zamelen. Ofwel; samen spelen, samen delen!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Rips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205,92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822495"/>
                  </a:ext>
                </a:extLst>
              </a:tr>
              <a:tr h="282555">
                <a:tc>
                  <a:txBody>
                    <a:bodyPr/>
                    <a:lstStyle/>
                    <a:p>
                      <a:pPr algn="r"/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K.B.O. De Rips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Diverse activiteiten van de plaatselijke KBO</a:t>
                      </a:r>
                      <a:endParaRPr lang="nl-NL" sz="1800" dirty="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Rips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245,52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309759"/>
                  </a:ext>
                </a:extLst>
              </a:tr>
              <a:tr h="282555">
                <a:tc>
                  <a:txBody>
                    <a:bodyPr/>
                    <a:lstStyle/>
                    <a:p>
                      <a:pPr algn="r"/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D'n Blikken Emmer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jarig bestaan De Rips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Rips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253,44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617242"/>
                  </a:ext>
                </a:extLst>
              </a:tr>
              <a:tr h="480344">
                <a:tc>
                  <a:txBody>
                    <a:bodyPr/>
                    <a:lstStyle/>
                    <a:p>
                      <a:pPr algn="r"/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DV Euphoria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Het organiseren van ons jaarlijkse toernooi, kleding, make-up, laarsjes.</a:t>
                      </a:r>
                      <a:endParaRPr lang="nl-NL" sz="1800" dirty="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Rips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269,28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858401"/>
                  </a:ext>
                </a:extLst>
              </a:tr>
              <a:tr h="960688">
                <a:tc>
                  <a:txBody>
                    <a:bodyPr/>
                    <a:lstStyle/>
                    <a:p>
                      <a:pPr algn="r"/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Toneelgroep De Rips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Wij willen meer jongeren bij onze toneelclub, daarom willen wij met semi professionele hulp toneellessen gaan geven aan jongeren uit De Rips. Daarnaast </a:t>
                      </a:r>
                      <a:r>
                        <a:rPr lang="nl-NL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clinics</a:t>
                      </a:r>
                      <a:r>
                        <a:rPr lang="nl-NL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houden en ook korte toneelstukken spelen met deze jongeren voor publiek.</a:t>
                      </a:r>
                      <a:endParaRPr lang="nl-NL" sz="1800" dirty="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Rips</a:t>
                      </a:r>
                      <a:endParaRPr lang="nl-NL" sz="1800" dirty="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312,84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901480"/>
                  </a:ext>
                </a:extLst>
              </a:tr>
              <a:tr h="480344">
                <a:tc>
                  <a:txBody>
                    <a:bodyPr/>
                    <a:lstStyle/>
                    <a:p>
                      <a:pPr algn="r"/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Oranje comite De Rips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Het organiseren van de Koningsdag voor de kinderen en de intocht van Sinterklaas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Rips</a:t>
                      </a:r>
                      <a:endParaRPr lang="nl-NL" sz="1800" dirty="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328,68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496495"/>
                  </a:ext>
                </a:extLst>
              </a:tr>
              <a:tr h="282555">
                <a:tc>
                  <a:txBody>
                    <a:bodyPr/>
                    <a:lstStyle/>
                    <a:p>
                      <a:pPr algn="r"/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Muziekvereniging Concordia De Rips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Organisatie Proms in de Peel 2019 en aanschaf instrumenten.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Rips</a:t>
                      </a:r>
                      <a:endParaRPr lang="nl-NL" sz="1800" dirty="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399,96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871301"/>
                  </a:ext>
                </a:extLst>
              </a:tr>
              <a:tr h="480344">
                <a:tc>
                  <a:txBody>
                    <a:bodyPr/>
                    <a:lstStyle/>
                    <a:p>
                      <a:pPr algn="r"/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Kindervakantiewerk De Rips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Gun de kinderen uw stem, de jeugd is de toekomst, steun daarom KVW De Rips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Rips</a:t>
                      </a:r>
                      <a:endParaRPr lang="nl-NL" sz="1800" dirty="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  <a:endParaRPr lang="nl-NL" sz="1800" dirty="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439,56</a:t>
                      </a:r>
                      <a:endParaRPr lang="nl-NL" sz="1800" dirty="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442515"/>
                  </a:ext>
                </a:extLst>
              </a:tr>
              <a:tr h="480344">
                <a:tc>
                  <a:txBody>
                    <a:bodyPr/>
                    <a:lstStyle/>
                    <a:p>
                      <a:pPr algn="r"/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Zonnebloem Bakel-Milheeze-De Rips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Ondersteuning bieden en activiteiten organiseren t.b.v. mensen met een lichamelijke beperking en chronisch zieken.</a:t>
                      </a:r>
                      <a:endParaRPr lang="nl-NL" sz="1800" dirty="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o.a.De</a:t>
                      </a:r>
                      <a:r>
                        <a:rPr lang="nl-NL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Rips</a:t>
                      </a:r>
                      <a:endParaRPr lang="nl-NL" sz="1800" dirty="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</a:t>
                      </a:r>
                      <a:endParaRPr lang="nl-NL" sz="180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839,52</a:t>
                      </a:r>
                      <a:endParaRPr lang="nl-NL" sz="1800" dirty="0">
                        <a:effectLst/>
                        <a:latin typeface="Roboto"/>
                      </a:endParaRPr>
                    </a:p>
                  </a:txBody>
                  <a:tcPr marL="36826" marR="368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2792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7636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0C8E94-DF47-49FF-97A6-EDE63815F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Bestuurswisseling door Paul </a:t>
            </a:r>
            <a:r>
              <a:rPr lang="nl-NL" dirty="0" err="1">
                <a:solidFill>
                  <a:schemeClr val="tx1"/>
                </a:solidFill>
              </a:rPr>
              <a:t>vd</a:t>
            </a:r>
            <a:r>
              <a:rPr lang="nl-NL" dirty="0">
                <a:solidFill>
                  <a:schemeClr val="tx1"/>
                </a:solidFill>
              </a:rPr>
              <a:t> Hoff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E28C28F-A397-4A62-8C50-A083CB539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930399"/>
            <a:ext cx="8963592" cy="299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49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24C80DCF-C601-4683-B092-F4595CDCA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126" y="-13644"/>
            <a:ext cx="4986551" cy="332436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3A4D410-439A-4656-BAF1-B9E472460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3514">
            <a:off x="-208220" y="2547875"/>
            <a:ext cx="4584622" cy="305641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7B0B322-4034-4684-941E-38BB967D6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3808" y="4339860"/>
            <a:ext cx="5327084" cy="399531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B3A9B5B-859A-414C-A98F-58A989E0C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994031" cy="280914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B509350-FFBA-44B7-B133-4BD776BAF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4327" y="2849318"/>
            <a:ext cx="3444625" cy="5741041"/>
          </a:xfrm>
          <a:prstGeom prst="rect">
            <a:avLst/>
          </a:prstGeom>
        </p:spPr>
      </p:pic>
      <p:pic>
        <p:nvPicPr>
          <p:cNvPr id="4098" name="Picture 2" descr="https://scontent-ams3-1.xx.fbcdn.net/v/t1.0-9/33651432_1279843828814231_2885923383860527104_n.jpg?_nc_cat=0&amp;oh=58426772f5e2ea71e57dc99c7f3d7569&amp;oe=5BC19A80">
            <a:extLst>
              <a:ext uri="{FF2B5EF4-FFF2-40B4-BE49-F238E27FC236}">
                <a16:creationId xmlns:a16="http://schemas.microsoft.com/office/drawing/2014/main" id="{A2F9C00A-52D4-401E-8B2D-82810029C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6155AC4-D57B-4DF2-B2B8-39A4FCA0CD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60181">
            <a:off x="5646799" y="1653516"/>
            <a:ext cx="4203000" cy="2802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50B7BF8-7A52-4756-898A-6A669BE172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171135">
            <a:off x="7114216" y="-566444"/>
            <a:ext cx="6422524" cy="361267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276F5B99-FD0F-436F-8117-4837DAFFBC06}"/>
              </a:ext>
            </a:extLst>
          </p:cNvPr>
          <p:cNvSpPr txBox="1"/>
          <p:nvPr/>
        </p:nvSpPr>
        <p:spPr>
          <a:xfrm>
            <a:off x="9793715" y="5719838"/>
            <a:ext cx="2186764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6000" dirty="0">
                <a:latin typeface="Calibri" panose="020F0502020204030204" pitchFamily="34" charset="0"/>
                <a:cs typeface="Calibri" panose="020F0502020204030204" pitchFamily="34" charset="0"/>
              </a:rPr>
              <a:t>Pauze</a:t>
            </a:r>
          </a:p>
        </p:txBody>
      </p:sp>
    </p:spTree>
    <p:extLst>
      <p:ext uri="{BB962C8B-B14F-4D97-AF65-F5344CB8AC3E}">
        <p14:creationId xmlns:p14="http://schemas.microsoft.com/office/powerpoint/2010/main" val="3749969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Afbeelding 3">
            <a:extLst>
              <a:ext uri="{FF2B5EF4-FFF2-40B4-BE49-F238E27FC236}">
                <a16:creationId xmlns:a16="http://schemas.microsoft.com/office/drawing/2014/main" id="{BB4D83BC-5783-417D-A879-CA7CAC563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7" r="-2" b="7254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2187F03-54C0-4B28-A6CB-6E34BC449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 err="1">
                <a:solidFill>
                  <a:schemeClr val="tx1"/>
                </a:solidFill>
              </a:rPr>
              <a:t>Whatsapp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groepen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en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veiligheid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B83FC6-8650-4BEE-BC19-A1367F8B5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5" y="4050831"/>
            <a:ext cx="4079721" cy="1096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(door Peter van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Horen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Ad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Rijnen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);</a:t>
            </a:r>
          </a:p>
        </p:txBody>
      </p: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359927F0-ED95-486D-9B74-DC9280931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4" y="136719"/>
            <a:ext cx="1946634" cy="1946634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66A04717-45A8-4D77-A271-2E6BC24BA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077" y="5387926"/>
            <a:ext cx="1406108" cy="140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75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4815A7B4-532E-48C9-AC24-D78ACF333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76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4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054" name="Picture 6" descr="https://scontent-ams3-1.xx.fbcdn.net/v/t1.0-1/p200x200/11150619_718155308296569_1393027977630322634_n.jpg?_nc_cat=0&amp;oh=6f11858ce2363bd1aa98992c35f6d5d5&amp;oe=5BB97CE7">
            <a:extLst>
              <a:ext uri="{FF2B5EF4-FFF2-40B4-BE49-F238E27FC236}">
                <a16:creationId xmlns:a16="http://schemas.microsoft.com/office/drawing/2014/main" id="{8C0E72B9-C080-49E6-9135-15FF27F4D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1924043"/>
            <a:ext cx="3280613" cy="328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1FD69BB-22B0-42FD-BD54-5CD50F851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067" y="1578133"/>
            <a:ext cx="4335468" cy="28755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000" dirty="0">
                <a:solidFill>
                  <a:schemeClr val="tx1"/>
                </a:solidFill>
              </a:rPr>
              <a:t>Wit-</a:t>
            </a:r>
            <a:r>
              <a:rPr lang="en-US" sz="8000" dirty="0" err="1">
                <a:solidFill>
                  <a:schemeClr val="tx1"/>
                </a:solidFill>
              </a:rPr>
              <a:t>Gele</a:t>
            </a:r>
            <a:r>
              <a:rPr lang="en-US" sz="8000" dirty="0">
                <a:solidFill>
                  <a:schemeClr val="tx1"/>
                </a:solidFill>
              </a:rPr>
              <a:t> </a:t>
            </a:r>
            <a:r>
              <a:rPr lang="en-US" sz="8000" dirty="0" err="1">
                <a:solidFill>
                  <a:schemeClr val="tx1"/>
                </a:solidFill>
              </a:rPr>
              <a:t>Kruis</a:t>
            </a:r>
            <a:endParaRPr lang="en-US" sz="8000" dirty="0">
              <a:solidFill>
                <a:schemeClr val="tx1"/>
              </a:solidFill>
            </a:endParaRP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0DDFAD54-93C5-4533-90BA-F1D1D434A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5" y="111885"/>
            <a:ext cx="2012338" cy="2012338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0B2474D8-F469-4C99-BB8B-FCD5E443A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83" y="5147732"/>
            <a:ext cx="1646302" cy="164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242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791</TotalTime>
  <Words>409</Words>
  <Application>Microsoft Office PowerPoint</Application>
  <PresentationFormat>Breedbeeld</PresentationFormat>
  <Paragraphs>117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15</vt:i4>
      </vt:variant>
    </vt:vector>
  </HeadingPairs>
  <TitlesOfParts>
    <vt:vector size="27" baseType="lpstr">
      <vt:lpstr>Arial</vt:lpstr>
      <vt:lpstr>Calibri</vt:lpstr>
      <vt:lpstr>Calibri Light</vt:lpstr>
      <vt:lpstr>Roboto</vt:lpstr>
      <vt:lpstr>Segoe UI</vt:lpstr>
      <vt:lpstr>Segoe UI Semilight</vt:lpstr>
      <vt:lpstr>Times New Roman</vt:lpstr>
      <vt:lpstr>Trebuchet MS</vt:lpstr>
      <vt:lpstr>Tw Cen MT Condensed Extra Bold</vt:lpstr>
      <vt:lpstr>Wingdings 3</vt:lpstr>
      <vt:lpstr>Facet</vt:lpstr>
      <vt:lpstr>Office Theme</vt:lpstr>
      <vt:lpstr>Openbare vergadering</vt:lpstr>
      <vt:lpstr>Asbestverwijdering</vt:lpstr>
      <vt:lpstr>Hondenuitlaatvoorzieningen</vt:lpstr>
      <vt:lpstr>Rabobank clubkascampagne </vt:lpstr>
      <vt:lpstr>PowerPoint-presentatie</vt:lpstr>
      <vt:lpstr>Bestuurswisseling door Paul vd Hoff</vt:lpstr>
      <vt:lpstr>PowerPoint-presentatie</vt:lpstr>
      <vt:lpstr>Whatsapp groepen en veiligheid</vt:lpstr>
      <vt:lpstr>Wit-Gele Kruis</vt:lpstr>
      <vt:lpstr>Mededelingen</vt:lpstr>
      <vt:lpstr>PowerPoint-presentatie</vt:lpstr>
      <vt:lpstr>PowerPoint-presentatie</vt:lpstr>
      <vt:lpstr>PowerPoint-presentatie</vt:lpstr>
      <vt:lpstr>Rondvraag</vt:lpstr>
      <vt:lpstr>Hartelijk dank voor uw komst!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Openbare vergadering</dc:title>
  <dc:creator>Harm Dijk</dc:creator>
  <cp:lastModifiedBy>Harm Dijk</cp:lastModifiedBy>
  <cp:revision>8</cp:revision>
  <dcterms:created xsi:type="dcterms:W3CDTF">2018-06-17T18:53:16Z</dcterms:created>
  <dcterms:modified xsi:type="dcterms:W3CDTF">2018-06-18T12:12:48Z</dcterms:modified>
</cp:coreProperties>
</file>