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71" r:id="rId10"/>
    <p:sldId id="272" r:id="rId11"/>
    <p:sldId id="270" r:id="rId12"/>
    <p:sldId id="268" r:id="rId13"/>
    <p:sldId id="269" r:id="rId14"/>
    <p:sldId id="264" r:id="rId15"/>
    <p:sldId id="265" r:id="rId16"/>
    <p:sldId id="266" r:id="rId17"/>
  </p:sldIdLst>
  <p:sldSz cx="9144000" cy="6858000" type="screen4x3"/>
  <p:notesSz cx="6883400" cy="100060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6">
          <p15:clr>
            <a:srgbClr val="A4A3A4"/>
          </p15:clr>
        </p15:guide>
        <p15:guide id="2" pos="772">
          <p15:clr>
            <a:srgbClr val="A4A3A4"/>
          </p15:clr>
        </p15:guide>
        <p15:guide id="3" pos="4114">
          <p15:clr>
            <a:srgbClr val="A4A3A4"/>
          </p15:clr>
        </p15:guide>
        <p15:guide id="4" pos="54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2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4" autoAdjust="0"/>
  </p:normalViewPr>
  <p:slideViewPr>
    <p:cSldViewPr>
      <p:cViewPr varScale="1">
        <p:scale>
          <a:sx n="114" d="100"/>
          <a:sy n="114" d="100"/>
        </p:scale>
        <p:origin x="1506" y="120"/>
      </p:cViewPr>
      <p:guideLst>
        <p:guide orient="horz" pos="4026"/>
        <p:guide pos="772"/>
        <p:guide pos="4114"/>
        <p:guide pos="5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14" y="-86"/>
      </p:cViewPr>
      <p:guideLst>
        <p:guide orient="horz" pos="3152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8"/>
            <a:ext cx="6883400" cy="895699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028447" y="0"/>
            <a:ext cx="1852777" cy="50030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A883D307-CC89-4381-A147-580696AAA1F0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3976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000" y="9503976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6EA1E43B-50A1-47B2-B992-2A06D54A6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18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F460D43D-3E90-4D7B-BF52-77A44CCCA16E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3" rIns="96506" bIns="4825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340" y="4752856"/>
            <a:ext cx="5506720" cy="4502706"/>
          </a:xfrm>
          <a:prstGeom prst="rect">
            <a:avLst/>
          </a:prstGeom>
        </p:spPr>
        <p:txBody>
          <a:bodyPr vert="horz" lIns="96506" tIns="48253" rIns="96506" bIns="4825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3976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9000" y="9503976"/>
            <a:ext cx="2982807" cy="50030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8014A283-C885-4A37-96E9-FA2E14C0F4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7584" y="2180456"/>
            <a:ext cx="665911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49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216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340767"/>
            <a:ext cx="81216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121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59"/>
            <a:ext cx="5698976" cy="51148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022576" y="6448251"/>
            <a:ext cx="2133600" cy="365125"/>
          </a:xfrm>
        </p:spPr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6530975" y="1079500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530975" y="2398487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11"/>
          <p:cNvSpPr>
            <a:spLocks noGrp="1"/>
          </p:cNvSpPr>
          <p:nvPr>
            <p:ph type="pic" sz="quarter" idx="15"/>
          </p:nvPr>
        </p:nvSpPr>
        <p:spPr>
          <a:xfrm>
            <a:off x="6530975" y="3718739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6"/>
          </p:nvPr>
        </p:nvSpPr>
        <p:spPr>
          <a:xfrm>
            <a:off x="6530975" y="5036574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57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27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5420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25420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39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5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3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43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020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534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780929"/>
            <a:ext cx="3008313" cy="33452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GB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"/>
            <a:ext cx="9144000" cy="109138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22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 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  <a:p>
            <a:pPr lvl="4"/>
            <a:r>
              <a:rPr lang="nl-NL" dirty="0"/>
              <a:t>Niveau 5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F8CE-CFCC-4D57-9CD3-F744E6482B49}" type="datetimeFigureOut">
              <a:rPr lang="nl-NL" smtClean="0"/>
              <a:t>9-12-2020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75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rlanda.vos@gemert-bakel.nl" TargetMode="External"/><Relationship Id="rId2" Type="http://schemas.openxmlformats.org/officeDocument/2006/relationships/hyperlink" Target="mailto:Marnick.dekkers@gemert-bakel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5110336" cy="6480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Webinar bestemmingsplan Paterslaan de Rips</a:t>
            </a:r>
          </a:p>
          <a:p>
            <a:r>
              <a:rPr lang="nl-NL" dirty="0"/>
              <a:t>7 december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F395E7-E6C1-4441-AD90-7FA087A9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3645024"/>
            <a:ext cx="5268380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0D551-333C-48E8-A4AF-30EDBD49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kavelprijs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5F7B8-7E50-46D5-995A-5C6A423F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Optant wil een kavel met een grootte van 450m²:</a:t>
            </a:r>
          </a:p>
          <a:p>
            <a:pPr marL="0" indent="0">
              <a:buNone/>
            </a:pPr>
            <a:r>
              <a:rPr lang="nl-NL" dirty="0"/>
              <a:t>	Kosten kavel 450 m² x € 314,60= </a:t>
            </a:r>
          </a:p>
          <a:p>
            <a:pPr marL="0" indent="0">
              <a:buNone/>
            </a:pPr>
            <a:r>
              <a:rPr lang="nl-NL" dirty="0"/>
              <a:t>	€ 141.570,00 	(</a:t>
            </a:r>
            <a:r>
              <a:rPr lang="nl-NL" dirty="0" err="1"/>
              <a:t>incl.btw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005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B1378-8C8E-48B0-A1AF-F7D25EE1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m.b.t. verkoop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C4B74-864D-4FC0-9F54-3C6ECFB6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Procedure m.b.t. de verkoop van de kavels. 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Belangstellenden worden uitgenodigd om mee te denken m.b.t. het ontwerp verkaveling (inrichting kavels). Werkgroep creëren en ideeën verzamelen.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Overleg met stedenbouwkundige over de gewenste verkaveling; Vaststelling en intekening verkaveling.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Uitgifte van de kavels: In eerste instantie uitgifte in samenspraak en onderling overleg met de daadwerkelijk geïnteresseerden (optanten). 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lvl="0"/>
            <a:endParaRPr lang="nl-NL" sz="13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34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65FE0-C870-4959-851C-E0D09D6A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C695F-6F67-4556-B561-B233EA6F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Optieperiode maximaal 6 maanden. </a:t>
            </a:r>
          </a:p>
          <a:p>
            <a:pPr marL="0" indent="0">
              <a:buNone/>
            </a:pPr>
            <a:r>
              <a:rPr lang="nl-NL" sz="2100" dirty="0"/>
              <a:t>	Gedurende deze maanden reserveert de gemeente de kavel 	voor u. Tijdens deze periode bekijkt u of uw droomhuis op de 	betreffende kavel te bouwen is en financieel haalbaar is. </a:t>
            </a:r>
          </a:p>
          <a:p>
            <a:r>
              <a:rPr lang="nl-NL" dirty="0"/>
              <a:t>Tot 4 maanden bent u vrij de bouwkavel terug te geven.  </a:t>
            </a:r>
          </a:p>
          <a:p>
            <a:r>
              <a:rPr lang="nl-NL" dirty="0"/>
              <a:t>Na maximaal 4 maanden ondertekent u een koopovereenkomst  met Gemeente Gemert-Bakel. </a:t>
            </a:r>
          </a:p>
          <a:p>
            <a:pPr marL="0" indent="0">
              <a:buNone/>
            </a:pPr>
            <a:r>
              <a:rPr lang="nl-NL" sz="2300" dirty="0"/>
              <a:t>	In de koopovereenkomst is  standaard een voorbehoud van 	financiering van minimaal 8 weken opgenomen. Blijkt het 	bouwplan voor u toch niet financieel haalbaar te zijn dan 	kunt u kosteloos de koop ontbinden.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81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F8FEF-6D2F-4B73-8B38-B34524D5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6347048" cy="902970"/>
          </a:xfrm>
        </p:spPr>
        <p:txBody>
          <a:bodyPr/>
          <a:lstStyle/>
          <a:p>
            <a:r>
              <a:rPr lang="nl-NL" dirty="0"/>
              <a:t>Optie in fases weergegeven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C40D5F8-BE8B-4DF7-916E-0889F3A0D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517223"/>
            <a:ext cx="8770312" cy="20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76D72-0A47-4994-8453-CA1EB456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684216-DAE7-4E45-B2CF-F2169D2E2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15 december: bestemmingsplan ter inzage</a:t>
            </a:r>
          </a:p>
          <a:p>
            <a:r>
              <a:rPr lang="nl-NL" dirty="0"/>
              <a:t>29 december: ingang zienswijze periode</a:t>
            </a:r>
          </a:p>
          <a:p>
            <a:r>
              <a:rPr lang="nl-NL" dirty="0"/>
              <a:t>9 februari: aflopen zienswijze periode</a:t>
            </a:r>
          </a:p>
          <a:p>
            <a:r>
              <a:rPr lang="nl-NL" dirty="0"/>
              <a:t>Februari: verkaveling door werkgroep</a:t>
            </a:r>
          </a:p>
          <a:p>
            <a:r>
              <a:rPr lang="nl-NL" dirty="0"/>
              <a:t>Februari: start proces bouwrijp maken</a:t>
            </a:r>
          </a:p>
          <a:p>
            <a:r>
              <a:rPr lang="nl-NL" dirty="0"/>
              <a:t>Maart: uitgifte/in optie nemen kavels </a:t>
            </a:r>
          </a:p>
          <a:p>
            <a:r>
              <a:rPr lang="nl-NL" dirty="0"/>
              <a:t>April: bestemmingsplan in de raad</a:t>
            </a:r>
          </a:p>
          <a:p>
            <a:r>
              <a:rPr lang="nl-NL" dirty="0"/>
              <a:t>Augustus: Grond bouwrijp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98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79A02-D0F0-4FB0-92F8-2EB4E3D5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en antwoord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167AF-F64C-46B3-8AE2-5AA77583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Vraag-en-antwoordsessie</a:t>
            </a:r>
          </a:p>
          <a:p>
            <a:r>
              <a:rPr lang="nl-NL" dirty="0"/>
              <a:t>Vragen uit de chat</a:t>
            </a:r>
          </a:p>
          <a:p>
            <a:r>
              <a:rPr lang="nl-NL" dirty="0"/>
              <a:t>Handje als je toelichting wilt geven</a:t>
            </a:r>
          </a:p>
        </p:txBody>
      </p:sp>
    </p:spTree>
    <p:extLst>
      <p:ext uri="{BB962C8B-B14F-4D97-AF65-F5344CB8AC3E}">
        <p14:creationId xmlns:p14="http://schemas.microsoft.com/office/powerpoint/2010/main" val="243892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1B81-64C2-4EFA-8454-08AC654A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AC965-4134-47B5-BB15-3F1CD091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Openstaande vragen?</a:t>
            </a:r>
          </a:p>
          <a:p>
            <a:pPr lvl="1"/>
            <a:r>
              <a:rPr lang="nl-NL" dirty="0"/>
              <a:t>Bestemmingsplan: mail dan naar </a:t>
            </a:r>
            <a:r>
              <a:rPr lang="nl-NL" dirty="0">
                <a:hlinkClick r:id="rId2"/>
              </a:rPr>
              <a:t>Marnick.dekkers@gemert-bakel.nl</a:t>
            </a:r>
            <a:endParaRPr lang="nl-NL" dirty="0"/>
          </a:p>
          <a:p>
            <a:pPr lvl="1"/>
            <a:r>
              <a:rPr lang="nl-NL" dirty="0"/>
              <a:t>Grondverkoop: </a:t>
            </a:r>
            <a:r>
              <a:rPr lang="nl-NL" dirty="0">
                <a:hlinkClick r:id="rId3"/>
              </a:rPr>
              <a:t>Corlanda.vos@gemert-bakel.nl</a:t>
            </a:r>
            <a:endParaRPr lang="nl-NL" dirty="0"/>
          </a:p>
          <a:p>
            <a:pPr marL="514350" indent="-457200"/>
            <a:r>
              <a:rPr lang="nl-NL" dirty="0"/>
              <a:t>Bedankt voor uw deelname!</a:t>
            </a:r>
          </a:p>
        </p:txBody>
      </p:sp>
    </p:spTree>
    <p:extLst>
      <p:ext uri="{BB962C8B-B14F-4D97-AF65-F5344CB8AC3E}">
        <p14:creationId xmlns:p14="http://schemas.microsoft.com/office/powerpoint/2010/main" val="25465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Welkom en voorstellen</a:t>
            </a:r>
          </a:p>
          <a:p>
            <a:r>
              <a:rPr lang="nl-NL" dirty="0"/>
              <a:t>Uitleg over </a:t>
            </a:r>
            <a:r>
              <a:rPr lang="nl-NL" dirty="0" err="1"/>
              <a:t>webinar</a:t>
            </a:r>
            <a:endParaRPr lang="nl-NL" dirty="0"/>
          </a:p>
          <a:p>
            <a:r>
              <a:rPr lang="nl-NL" dirty="0"/>
              <a:t>Korte terugblik</a:t>
            </a:r>
          </a:p>
          <a:p>
            <a:r>
              <a:rPr lang="nl-NL" dirty="0"/>
              <a:t>Uitleg bestemmingsplan</a:t>
            </a:r>
          </a:p>
          <a:p>
            <a:r>
              <a:rPr lang="nl-NL" dirty="0"/>
              <a:t>Kavelprijzen en verkoop</a:t>
            </a:r>
          </a:p>
          <a:p>
            <a:r>
              <a:rPr lang="nl-NL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55929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2B4A1-A272-450A-8D97-F609377B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F823C5-5C5E-42C4-AC55-DDF0C4B6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Marnick Dekkers – projectleider</a:t>
            </a:r>
          </a:p>
          <a:p>
            <a:endParaRPr lang="nl-NL" dirty="0"/>
          </a:p>
          <a:p>
            <a:r>
              <a:rPr lang="nl-NL" dirty="0"/>
              <a:t>Corlanda Vos – medewerker grondzaken</a:t>
            </a:r>
          </a:p>
          <a:p>
            <a:endParaRPr lang="nl-NL" dirty="0"/>
          </a:p>
          <a:p>
            <a:r>
              <a:rPr lang="nl-NL" dirty="0"/>
              <a:t>Coleta de Louw– managementassistent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12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5F88C-23BA-4E4F-AC24-C8677CC2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over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CC3E0-F9AE-4CA7-993E-416AFBE8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Doel: uitleg bestemmingsplan en bijbehorende planning</a:t>
            </a:r>
          </a:p>
          <a:p>
            <a:r>
              <a:rPr lang="nl-NL" dirty="0"/>
              <a:t>Uitleg </a:t>
            </a:r>
            <a:r>
              <a:rPr lang="nl-NL" dirty="0" err="1"/>
              <a:t>microsoft</a:t>
            </a:r>
            <a:r>
              <a:rPr lang="nl-NL" dirty="0"/>
              <a:t> teams:</a:t>
            </a:r>
          </a:p>
          <a:p>
            <a:pPr lvl="1"/>
            <a:r>
              <a:rPr lang="nl-NL" dirty="0"/>
              <a:t>Noteer uw vraag in het vraag-en-antwoordvenster</a:t>
            </a:r>
          </a:p>
          <a:p>
            <a:pPr lvl="1"/>
            <a:r>
              <a:rPr lang="nl-NL" dirty="0"/>
              <a:t>Uw vraag mondeling toelichten? Gebruik het handje</a:t>
            </a:r>
          </a:p>
          <a:p>
            <a:r>
              <a:rPr lang="nl-NL" dirty="0"/>
              <a:t>Laat elkaar uitspreken</a:t>
            </a:r>
          </a:p>
        </p:txBody>
      </p:sp>
    </p:spTree>
    <p:extLst>
      <p:ext uri="{BB962C8B-B14F-4D97-AF65-F5344CB8AC3E}">
        <p14:creationId xmlns:p14="http://schemas.microsoft.com/office/powerpoint/2010/main" val="377584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BF264-D5DB-4056-8A0F-E36FB204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707AA-9B25-4413-8774-DF6E10963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helft 2020 bezig met het stedenbouwkundig plan</a:t>
            </a:r>
          </a:p>
          <a:p>
            <a:r>
              <a:rPr lang="nl-NL" dirty="0"/>
              <a:t>Stedenbouwkundig plan 2 juni in het college</a:t>
            </a:r>
          </a:p>
          <a:p>
            <a:r>
              <a:rPr lang="nl-NL" dirty="0"/>
              <a:t>Daarna aan de slag met het bestemmingsplan</a:t>
            </a:r>
          </a:p>
        </p:txBody>
      </p:sp>
    </p:spTree>
    <p:extLst>
      <p:ext uri="{BB962C8B-B14F-4D97-AF65-F5344CB8AC3E}">
        <p14:creationId xmlns:p14="http://schemas.microsoft.com/office/powerpoint/2010/main" val="39366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D8237-3D15-4C9A-8B0D-802E9D39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bestemmingsplan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564610-918D-45B8-AD51-DA2C2243B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Stedenbouwkundig plan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860FC6-F322-4574-9571-7A9FBF6D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340768"/>
            <a:ext cx="8122920" cy="3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1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0E239-97C4-4ABB-A412-FF1370B1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Verbeelding bestemmingsplan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2F2E42-691F-4CD7-B53C-AB12E5499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8136904" cy="48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C4E9D-CDCD-4C52-9EAA-6EF09BF7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mag er gebouwd worden?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5571CA-6B7F-4B76-A117-7A5FA364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Maximaal 40 woningen</a:t>
            </a:r>
          </a:p>
          <a:p>
            <a:r>
              <a:rPr lang="nl-NL" dirty="0"/>
              <a:t>Vrijstaand, twee-onder-een-kap, rijwoning</a:t>
            </a:r>
          </a:p>
          <a:p>
            <a:r>
              <a:rPr lang="nl-NL" dirty="0"/>
              <a:t>Bouwhoogte: 11m &amp; 7m</a:t>
            </a:r>
          </a:p>
          <a:p>
            <a:r>
              <a:rPr lang="nl-NL" dirty="0"/>
              <a:t>Goothoogte: 8m &amp; 4,5m</a:t>
            </a:r>
          </a:p>
          <a:p>
            <a:r>
              <a:rPr lang="nl-NL" dirty="0"/>
              <a:t>Rooilijnen: 2,5m achter voorste erfgrens</a:t>
            </a:r>
          </a:p>
          <a:p>
            <a:r>
              <a:rPr lang="nl-NL" dirty="0"/>
              <a:t>Beeldkwaliteit: beeldkwaliteitsnota</a:t>
            </a:r>
          </a:p>
        </p:txBody>
      </p:sp>
    </p:spTree>
    <p:extLst>
      <p:ext uri="{BB962C8B-B14F-4D97-AF65-F5344CB8AC3E}">
        <p14:creationId xmlns:p14="http://schemas.microsoft.com/office/powerpoint/2010/main" val="161165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BE75A-055F-4F13-8050-CDF629A9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Kavelprijzen verkoop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4E2811-4F86-4131-B258-2C7AA746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Twee opties (onder voorbehoud raadsbesluit)</a:t>
            </a:r>
          </a:p>
          <a:p>
            <a:r>
              <a:rPr lang="nl-NL" dirty="0"/>
              <a:t>Optie 1: kavel kleiner dan of gelijk aan 250 m² Kavelprijs: €266,20 per m² (incl. btw)</a:t>
            </a:r>
          </a:p>
          <a:p>
            <a:r>
              <a:rPr lang="nl-NL" dirty="0"/>
              <a:t>Optie 2: Kavel groter dan 250 m²</a:t>
            </a:r>
          </a:p>
          <a:p>
            <a:pPr marL="0" indent="0">
              <a:buNone/>
            </a:pPr>
            <a:r>
              <a:rPr lang="nl-NL" dirty="0"/>
              <a:t>   Kavelprijs: €314,60 per m² (incl. btw)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1007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mert-Bakel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D4A400"/>
      </a:accent1>
      <a:accent2>
        <a:srgbClr val="002A64"/>
      </a:accent2>
      <a:accent3>
        <a:srgbClr val="D8D8D8"/>
      </a:accent3>
      <a:accent4>
        <a:srgbClr val="000000"/>
      </a:accent4>
      <a:accent5>
        <a:srgbClr val="E6CFAA"/>
      </a:accent5>
      <a:accent6>
        <a:srgbClr val="00255A"/>
      </a:accent6>
      <a:hlink>
        <a:srgbClr val="93117E"/>
      </a:hlink>
      <a:folHlink>
        <a:srgbClr val="002A64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1027</TotalTime>
  <Words>496</Words>
  <Application>Microsoft Office PowerPoint</Application>
  <PresentationFormat>Diavoorstelling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Kantoorthema</vt:lpstr>
      <vt:lpstr>PowerPoint-presentatie</vt:lpstr>
      <vt:lpstr>Agenda</vt:lpstr>
      <vt:lpstr>Wie zijn wij?</vt:lpstr>
      <vt:lpstr>Uitleg over webinar</vt:lpstr>
      <vt:lpstr>Korte terugblik</vt:lpstr>
      <vt:lpstr>Uitleg bestemmingsplan</vt:lpstr>
      <vt:lpstr>Verbeelding bestemmingsplan </vt:lpstr>
      <vt:lpstr>Wat mag er gebouwd worden?</vt:lpstr>
      <vt:lpstr>Kavelprijzen verkoop</vt:lpstr>
      <vt:lpstr>Voorbeeld kavelprijs</vt:lpstr>
      <vt:lpstr>Procedure m.b.t. verkoop</vt:lpstr>
      <vt:lpstr>Optie</vt:lpstr>
      <vt:lpstr>Optie in fases weergegeven</vt:lpstr>
      <vt:lpstr>Planning </vt:lpstr>
      <vt:lpstr>Vraag en antwoord</vt:lpstr>
      <vt:lpstr>Afronding webinar</vt:lpstr>
    </vt:vector>
  </TitlesOfParts>
  <Company>Opus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Dekkers, Marnick</dc:creator>
  <cp:lastModifiedBy>Dekkers, Marnick</cp:lastModifiedBy>
  <cp:revision>44</cp:revision>
  <cp:lastPrinted>2020-12-07T14:44:24Z</cp:lastPrinted>
  <dcterms:created xsi:type="dcterms:W3CDTF">2020-11-11T10:50:25Z</dcterms:created>
  <dcterms:modified xsi:type="dcterms:W3CDTF">2020-12-09T14:18:21Z</dcterms:modified>
</cp:coreProperties>
</file>